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7.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269" r:id="rId3"/>
    <p:sldId id="274" r:id="rId4"/>
    <p:sldId id="285" r:id="rId5"/>
    <p:sldId id="286" r:id="rId6"/>
    <p:sldId id="293" r:id="rId7"/>
    <p:sldId id="294" r:id="rId8"/>
    <p:sldId id="279" r:id="rId9"/>
    <p:sldId id="289" r:id="rId10"/>
    <p:sldId id="290" r:id="rId11"/>
  </p:sldIdLst>
  <p:sldSz cx="12192000" cy="6858000"/>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2F2F2"/>
    <a:srgbClr val="FFEFFF"/>
    <a:srgbClr val="FFCDFF"/>
    <a:srgbClr val="FFB7FF"/>
    <a:srgbClr val="FF8FFF"/>
    <a:srgbClr val="EE00B0"/>
    <a:srgbClr val="CC0097"/>
    <a:srgbClr val="A8007C"/>
    <a:srgbClr val="BF9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7" autoAdjust="0"/>
    <p:restoredTop sz="94660"/>
  </p:normalViewPr>
  <p:slideViewPr>
    <p:cSldViewPr snapToGrid="0">
      <p:cViewPr varScale="1">
        <p:scale>
          <a:sx n="115" d="100"/>
          <a:sy n="115" d="100"/>
        </p:scale>
        <p:origin x="9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saccncs03\Documents\2019-G&#201;NERO\Proyecto%20g&#233;nero\Adultos%20Mayores%20FINAL.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embeddings/oleObject1.bin"/></Relationships>
</file>

<file path=ppt/charts/_rels/chart12.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1" Type="http://schemas.openxmlformats.org/officeDocument/2006/relationships/oleObject" Target="file:///C:\Users\natsumi.simental\Desktop\Nat\Jorgito\gr&#225;ficas%20g&#233;nero%20junio2.xlsx" TargetMode="External"/></Relationships>
</file>

<file path=ppt/charts/_rels/chart14.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saccncs03\Documents\2019-G&#201;NERO\Proyecto%20g&#233;nero\juventud_JOL_V2F.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saccncs03\Documents\2019-G&#201;NERO\Proyecto%20g&#233;nero\juventud_JOL_V2F.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saccncs03\Documents\2019-G&#201;NERO\Proyecto%20g&#233;nero\juventud_JOL_V2F.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saccncs03\Documents\2019-G&#201;NERO\Proyecto%20g&#233;nero\juventud_JOL_V2F.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C:\Users\saccncs03\Documents\2019-G&#201;NERO\Proyecto%20g&#233;nero\juventud_JOL_V2F.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C:\Users\saccncs03\Documents\2019-G&#201;NERO\Proyecto%20g&#233;nero\juventud_JOL_V2F.xlsx"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4414543066723445E-2"/>
          <c:y val="2.6796764285917062E-2"/>
          <c:w val="0.86144941377590756"/>
          <c:h val="0.94640647142816592"/>
        </c:manualLayout>
      </c:layout>
      <c:lineChart>
        <c:grouping val="standard"/>
        <c:varyColors val="0"/>
        <c:ser>
          <c:idx val="0"/>
          <c:order val="0"/>
          <c:tx>
            <c:strRef>
              <c:f>Gráficas!$L$2</c:f>
              <c:strCache>
                <c:ptCount val="1"/>
                <c:pt idx="0">
                  <c:v>Juventudes</c:v>
                </c:pt>
              </c:strCache>
            </c:strRef>
          </c:tx>
          <c:spPr>
            <a:ln w="28575" cap="rnd">
              <a:solidFill>
                <a:schemeClr val="accent4"/>
              </a:solidFill>
              <a:round/>
            </a:ln>
            <a:effectLst/>
          </c:spPr>
          <c:marker>
            <c:symbol val="square"/>
            <c:size val="5"/>
            <c:spPr>
              <a:solidFill>
                <a:srgbClr val="7030A0"/>
              </a:solidFill>
              <a:ln w="9525">
                <a:solidFill>
                  <a:schemeClr val="accent4"/>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Gráficas!$L$3:$L$9</c:f>
              <c:numCache>
                <c:formatCode>General</c:formatCode>
                <c:ptCount val="7"/>
                <c:pt idx="0">
                  <c:v>1215</c:v>
                </c:pt>
                <c:pt idx="1">
                  <c:v>2320</c:v>
                </c:pt>
                <c:pt idx="2">
                  <c:v>1218</c:v>
                </c:pt>
                <c:pt idx="3">
                  <c:v>7019</c:v>
                </c:pt>
                <c:pt idx="4">
                  <c:v>174</c:v>
                </c:pt>
                <c:pt idx="5">
                  <c:v>107</c:v>
                </c:pt>
                <c:pt idx="6">
                  <c:v>408</c:v>
                </c:pt>
              </c:numCache>
            </c:numRef>
          </c:val>
          <c:smooth val="1"/>
          <c:extLst>
            <c:ext xmlns:c16="http://schemas.microsoft.com/office/drawing/2014/chart" uri="{C3380CC4-5D6E-409C-BE32-E72D297353CC}">
              <c16:uniqueId val="{00000000-C1D5-4AAA-90AB-74A9D6297F88}"/>
            </c:ext>
          </c:extLst>
        </c:ser>
        <c:ser>
          <c:idx val="1"/>
          <c:order val="1"/>
          <c:tx>
            <c:strRef>
              <c:f>Gráficas!$M$2</c:f>
              <c:strCache>
                <c:ptCount val="1"/>
                <c:pt idx="0">
                  <c:v>Mayores</c:v>
                </c:pt>
              </c:strCache>
            </c:strRef>
          </c:tx>
          <c:spPr>
            <a:ln w="28575" cap="rnd">
              <a:solidFill>
                <a:srgbClr val="70AD47">
                  <a:lumMod val="75000"/>
                </a:srgbClr>
              </a:solidFill>
              <a:round/>
            </a:ln>
            <a:effectLst/>
          </c:spPr>
          <c:marker>
            <c:symbol val="square"/>
            <c:size val="5"/>
            <c:spPr>
              <a:solidFill>
                <a:srgbClr val="70AD47">
                  <a:lumMod val="75000"/>
                </a:srgbClr>
              </a:solidFill>
              <a:ln w="9525">
                <a:solidFill>
                  <a:srgbClr val="70AD47">
                    <a:lumMod val="75000"/>
                  </a:srgbClr>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Gráficas!$M$3:$M$9</c:f>
              <c:numCache>
                <c:formatCode>General</c:formatCode>
                <c:ptCount val="7"/>
                <c:pt idx="0">
                  <c:v>263</c:v>
                </c:pt>
                <c:pt idx="1">
                  <c:v>603</c:v>
                </c:pt>
                <c:pt idx="2">
                  <c:v>383</c:v>
                </c:pt>
                <c:pt idx="3">
                  <c:v>3327</c:v>
                </c:pt>
                <c:pt idx="4">
                  <c:v>89</c:v>
                </c:pt>
                <c:pt idx="5">
                  <c:v>78</c:v>
                </c:pt>
                <c:pt idx="6">
                  <c:v>648</c:v>
                </c:pt>
              </c:numCache>
            </c:numRef>
          </c:val>
          <c:smooth val="1"/>
          <c:extLst>
            <c:ext xmlns:c16="http://schemas.microsoft.com/office/drawing/2014/chart" uri="{C3380CC4-5D6E-409C-BE32-E72D297353CC}">
              <c16:uniqueId val="{00000001-C1D5-4AAA-90AB-74A9D6297F88}"/>
            </c:ext>
          </c:extLst>
        </c:ser>
        <c:ser>
          <c:idx val="2"/>
          <c:order val="2"/>
          <c:tx>
            <c:strRef>
              <c:f>Gráficas!$N$2</c:f>
              <c:strCache>
                <c:ptCount val="1"/>
                <c:pt idx="0">
                  <c:v>Personas indígenas</c:v>
                </c:pt>
              </c:strCache>
            </c:strRef>
          </c:tx>
          <c:spPr>
            <a:ln w="28575" cap="rnd">
              <a:solidFill>
                <a:schemeClr val="accent2"/>
              </a:solidFill>
              <a:round/>
            </a:ln>
            <a:effectLst/>
          </c:spPr>
          <c:marker>
            <c:symbol val="square"/>
            <c:size val="5"/>
            <c:spPr>
              <a:solidFill>
                <a:schemeClr val="accent2"/>
              </a:solidFill>
              <a:ln w="9525">
                <a:solidFill>
                  <a:schemeClr val="accent2"/>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Gráficas!$N$3:$N$9</c:f>
              <c:numCache>
                <c:formatCode>General</c:formatCode>
                <c:ptCount val="7"/>
                <c:pt idx="0">
                  <c:v>992</c:v>
                </c:pt>
                <c:pt idx="1">
                  <c:v>1460</c:v>
                </c:pt>
                <c:pt idx="2">
                  <c:v>786</c:v>
                </c:pt>
                <c:pt idx="3">
                  <c:v>2184</c:v>
                </c:pt>
                <c:pt idx="4">
                  <c:v>198</c:v>
                </c:pt>
                <c:pt idx="5">
                  <c:v>165</c:v>
                </c:pt>
                <c:pt idx="6">
                  <c:v>629</c:v>
                </c:pt>
              </c:numCache>
            </c:numRef>
          </c:val>
          <c:smooth val="1"/>
          <c:extLst>
            <c:ext xmlns:c16="http://schemas.microsoft.com/office/drawing/2014/chart" uri="{C3380CC4-5D6E-409C-BE32-E72D297353CC}">
              <c16:uniqueId val="{00000002-C1D5-4AAA-90AB-74A9D6297F88}"/>
            </c:ext>
          </c:extLst>
        </c:ser>
        <c:ser>
          <c:idx val="3"/>
          <c:order val="3"/>
          <c:tx>
            <c:strRef>
              <c:f>Gráficas!$O$2</c:f>
              <c:strCache>
                <c:ptCount val="1"/>
                <c:pt idx="0">
                  <c:v>Personas con discapacidad</c:v>
                </c:pt>
              </c:strCache>
            </c:strRef>
          </c:tx>
          <c:spPr>
            <a:ln w="28575" cap="rnd">
              <a:solidFill>
                <a:srgbClr val="5B9BD5"/>
              </a:solidFill>
              <a:round/>
            </a:ln>
            <a:effectLst/>
          </c:spPr>
          <c:marker>
            <c:symbol val="square"/>
            <c:size val="5"/>
            <c:spPr>
              <a:solidFill>
                <a:srgbClr val="5B9BD5"/>
              </a:solidFill>
              <a:ln w="9525">
                <a:solidFill>
                  <a:srgbClr val="5B9BD5"/>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Gráficas!$O$3:$O$9</c:f>
              <c:numCache>
                <c:formatCode>General</c:formatCode>
                <c:ptCount val="7"/>
                <c:pt idx="0">
                  <c:v>50</c:v>
                </c:pt>
                <c:pt idx="1">
                  <c:v>305</c:v>
                </c:pt>
                <c:pt idx="2">
                  <c:v>317</c:v>
                </c:pt>
                <c:pt idx="3">
                  <c:v>1234</c:v>
                </c:pt>
                <c:pt idx="4">
                  <c:v>90</c:v>
                </c:pt>
                <c:pt idx="5">
                  <c:v>43</c:v>
                </c:pt>
                <c:pt idx="6">
                  <c:v>358</c:v>
                </c:pt>
              </c:numCache>
            </c:numRef>
          </c:val>
          <c:smooth val="1"/>
          <c:extLst>
            <c:ext xmlns:c16="http://schemas.microsoft.com/office/drawing/2014/chart" uri="{C3380CC4-5D6E-409C-BE32-E72D297353CC}">
              <c16:uniqueId val="{00000003-C1D5-4AAA-90AB-74A9D6297F88}"/>
            </c:ext>
          </c:extLst>
        </c:ser>
        <c:ser>
          <c:idx val="4"/>
          <c:order val="4"/>
          <c:tx>
            <c:strRef>
              <c:f>Gráficas!$P$2</c:f>
              <c:strCache>
                <c:ptCount val="1"/>
                <c:pt idx="0">
                  <c:v>LGBTTTIQ</c:v>
                </c:pt>
              </c:strCache>
            </c:strRef>
          </c:tx>
          <c:spPr>
            <a:ln w="28575" cap="rnd">
              <a:solidFill>
                <a:srgbClr val="ED7D31">
                  <a:lumMod val="75000"/>
                </a:srgbClr>
              </a:solidFill>
              <a:round/>
            </a:ln>
            <a:effectLst/>
          </c:spPr>
          <c:marker>
            <c:symbol val="square"/>
            <c:size val="5"/>
            <c:spPr>
              <a:solidFill>
                <a:srgbClr val="ED7D31">
                  <a:lumMod val="75000"/>
                </a:srgbClr>
              </a:solidFill>
              <a:ln w="9525">
                <a:solidFill>
                  <a:srgbClr val="ED7D31">
                    <a:lumMod val="75000"/>
                  </a:srgbClr>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Gráficas!$P$3:$P$9</c:f>
              <c:numCache>
                <c:formatCode>General</c:formatCode>
                <c:ptCount val="7"/>
                <c:pt idx="0">
                  <c:v>327</c:v>
                </c:pt>
                <c:pt idx="1">
                  <c:v>415</c:v>
                </c:pt>
                <c:pt idx="2">
                  <c:v>394</c:v>
                </c:pt>
                <c:pt idx="3">
                  <c:v>989</c:v>
                </c:pt>
                <c:pt idx="4">
                  <c:v>0</c:v>
                </c:pt>
                <c:pt idx="5">
                  <c:v>12</c:v>
                </c:pt>
                <c:pt idx="6">
                  <c:v>145</c:v>
                </c:pt>
              </c:numCache>
            </c:numRef>
          </c:val>
          <c:smooth val="1"/>
          <c:extLst>
            <c:ext xmlns:c16="http://schemas.microsoft.com/office/drawing/2014/chart" uri="{C3380CC4-5D6E-409C-BE32-E72D297353CC}">
              <c16:uniqueId val="{00000004-C1D5-4AAA-90AB-74A9D6297F88}"/>
            </c:ext>
          </c:extLst>
        </c:ser>
        <c:ser>
          <c:idx val="5"/>
          <c:order val="5"/>
          <c:tx>
            <c:strRef>
              <c:f>Gráficas!$Q$2</c:f>
              <c:strCache>
                <c:ptCount val="1"/>
                <c:pt idx="0">
                  <c:v>Afromexicanos</c:v>
                </c:pt>
              </c:strCache>
            </c:strRef>
          </c:tx>
          <c:spPr>
            <a:ln w="28575" cap="rnd">
              <a:solidFill>
                <a:srgbClr val="FFC000">
                  <a:lumMod val="75000"/>
                </a:srgbClr>
              </a:solidFill>
              <a:round/>
            </a:ln>
            <a:effectLst/>
          </c:spPr>
          <c:marker>
            <c:symbol val="square"/>
            <c:size val="5"/>
            <c:spPr>
              <a:solidFill>
                <a:srgbClr val="FFC000">
                  <a:lumMod val="75000"/>
                </a:srgbClr>
              </a:solidFill>
              <a:ln w="9525">
                <a:solidFill>
                  <a:srgbClr val="FFC000">
                    <a:lumMod val="75000"/>
                  </a:srgbClr>
                </a:solidFill>
              </a:ln>
              <a:effectLst/>
            </c:spPr>
          </c:marker>
          <c:cat>
            <c:strRef>
              <c:f>Gráficas!$K$3:$K$9</c:f>
              <c:strCache>
                <c:ptCount val="7"/>
                <c:pt idx="0">
                  <c:v>Preparación</c:v>
                </c:pt>
                <c:pt idx="1">
                  <c:v>Precampañas</c:v>
                </c:pt>
                <c:pt idx="2">
                  <c:v>Intercampañas</c:v>
                </c:pt>
                <c:pt idx="3">
                  <c:v>Campañas</c:v>
                </c:pt>
                <c:pt idx="4">
                  <c:v>Veda electoral</c:v>
                </c:pt>
                <c:pt idx="5">
                  <c:v>Jornada electoral</c:v>
                </c:pt>
                <c:pt idx="6">
                  <c:v>Declaración de validez</c:v>
                </c:pt>
              </c:strCache>
            </c:strRef>
          </c:cat>
          <c:val>
            <c:numRef>
              <c:f>Gráficas!$Q$3:$Q$9</c:f>
              <c:numCache>
                <c:formatCode>General</c:formatCode>
                <c:ptCount val="7"/>
                <c:pt idx="0">
                  <c:v>4</c:v>
                </c:pt>
                <c:pt idx="1">
                  <c:v>7</c:v>
                </c:pt>
                <c:pt idx="2">
                  <c:v>5</c:v>
                </c:pt>
                <c:pt idx="3">
                  <c:v>10</c:v>
                </c:pt>
                <c:pt idx="4">
                  <c:v>0</c:v>
                </c:pt>
                <c:pt idx="5">
                  <c:v>0</c:v>
                </c:pt>
                <c:pt idx="6">
                  <c:v>10</c:v>
                </c:pt>
              </c:numCache>
            </c:numRef>
          </c:val>
          <c:smooth val="1"/>
          <c:extLst>
            <c:ext xmlns:c16="http://schemas.microsoft.com/office/drawing/2014/chart" uri="{C3380CC4-5D6E-409C-BE32-E72D297353CC}">
              <c16:uniqueId val="{00000005-C1D5-4AAA-90AB-74A9D6297F88}"/>
            </c:ext>
          </c:extLst>
        </c:ser>
        <c:dLbls>
          <c:showLegendKey val="0"/>
          <c:showVal val="0"/>
          <c:showCatName val="0"/>
          <c:showSerName val="0"/>
          <c:showPercent val="0"/>
          <c:showBubbleSize val="0"/>
        </c:dLbls>
        <c:marker val="1"/>
        <c:smooth val="0"/>
        <c:axId val="267745407"/>
        <c:axId val="267746239"/>
      </c:lineChart>
      <c:catAx>
        <c:axId val="2677454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900000" spcFirstLastPara="1" vertOverflow="ellipsis" wrap="square" anchor="ctr" anchorCtr="1"/>
          <a:lstStyle/>
          <a:p>
            <a:pPr>
              <a:defRPr sz="900" b="0" i="0" u="none" strike="noStrike" kern="1200" baseline="0">
                <a:solidFill>
                  <a:sysClr val="windowText" lastClr="000000"/>
                </a:solidFill>
                <a:latin typeface="+mn-lt"/>
                <a:ea typeface="+mn-ea"/>
                <a:cs typeface="+mn-cs"/>
              </a:defRPr>
            </a:pPr>
            <a:endParaRPr lang="es-MX"/>
          </a:p>
        </c:txPr>
        <c:crossAx val="267746239"/>
        <c:crosses val="autoZero"/>
        <c:auto val="1"/>
        <c:lblAlgn val="ctr"/>
        <c:lblOffset val="100"/>
        <c:noMultiLvlLbl val="0"/>
      </c:catAx>
      <c:valAx>
        <c:axId val="267746239"/>
        <c:scaling>
          <c:orientation val="minMax"/>
        </c:scaling>
        <c:delete val="1"/>
        <c:axPos val="l"/>
        <c:numFmt formatCode="General" sourceLinked="1"/>
        <c:majorTickMark val="none"/>
        <c:minorTickMark val="none"/>
        <c:tickLblPos val="nextTo"/>
        <c:crossAx val="267745407"/>
        <c:crosses val="autoZero"/>
        <c:crossBetween val="between"/>
      </c:valAx>
      <c:spPr>
        <a:noFill/>
        <a:ln>
          <a:noFill/>
        </a:ln>
        <a:effectLst/>
      </c:spPr>
    </c:plotArea>
    <c:legend>
      <c:legendPos val="r"/>
      <c:layout>
        <c:manualLayout>
          <c:xMode val="edge"/>
          <c:yMode val="edge"/>
          <c:x val="0.69278440166903277"/>
          <c:y val="0.32835588711676023"/>
          <c:w val="0.18163046098475719"/>
          <c:h val="0.2836154304241381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MX"/>
        </a:p>
      </c:txPr>
    </c:legend>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dirty="0" err="1">
                <a:solidFill>
                  <a:schemeClr val="tx1"/>
                </a:solidFill>
              </a:rPr>
              <a:t>Notas</a:t>
            </a:r>
            <a:r>
              <a:rPr lang="en-US" b="1" dirty="0">
                <a:solidFill>
                  <a:schemeClr val="tx1"/>
                </a:solidFill>
              </a:rPr>
              <a:t> </a:t>
            </a:r>
            <a:r>
              <a:rPr lang="en-US" b="1" dirty="0" err="1">
                <a:solidFill>
                  <a:schemeClr val="tx1"/>
                </a:solidFill>
              </a:rPr>
              <a:t>negativas</a:t>
            </a:r>
            <a:endParaRPr lang="en-US" b="1" dirty="0">
              <a:solidFill>
                <a:schemeClr val="tx1"/>
              </a:solidFill>
            </a:endParaRPr>
          </a:p>
        </c:rich>
      </c:tx>
      <c:layout>
        <c:manualLayout>
          <c:xMode val="edge"/>
          <c:yMode val="edge"/>
          <c:x val="0.42131446208112877"/>
          <c:y val="6.9172113289760348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0.23243192239858906"/>
          <c:y val="0.16606883494138397"/>
          <c:w val="0.73189919041809914"/>
          <c:h val="0.7628252902946776"/>
        </c:manualLayout>
      </c:layout>
      <c:barChart>
        <c:barDir val="bar"/>
        <c:grouping val="clustered"/>
        <c:varyColors val="0"/>
        <c:ser>
          <c:idx val="0"/>
          <c:order val="0"/>
          <c:spPr>
            <a:solidFill>
              <a:schemeClr val="tx1">
                <a:lumMod val="50000"/>
                <a:lumOff val="50000"/>
              </a:schemeClr>
            </a:solidFill>
            <a:ln>
              <a:noFill/>
            </a:ln>
            <a:effectLst/>
          </c:spPr>
          <c:invertIfNegative val="0"/>
          <c:dPt>
            <c:idx val="0"/>
            <c:invertIfNegative val="0"/>
            <c:bubble3D val="0"/>
            <c:spPr>
              <a:solidFill>
                <a:schemeClr val="bg1">
                  <a:lumMod val="75000"/>
                </a:schemeClr>
              </a:solidFill>
              <a:ln>
                <a:noFill/>
              </a:ln>
              <a:effectLst/>
            </c:spPr>
            <c:extLst>
              <c:ext xmlns:c16="http://schemas.microsoft.com/office/drawing/2014/chart" uri="{C3380CC4-5D6E-409C-BE32-E72D297353CC}">
                <c16:uniqueId val="{00000001-8798-408F-B100-A92EA1B98EFD}"/>
              </c:ext>
            </c:extLst>
          </c:dPt>
          <c:dPt>
            <c:idx val="2"/>
            <c:invertIfNegative val="0"/>
            <c:bubble3D val="0"/>
            <c:spPr>
              <a:solidFill>
                <a:schemeClr val="bg1">
                  <a:lumMod val="75000"/>
                </a:schemeClr>
              </a:solidFill>
              <a:ln>
                <a:noFill/>
              </a:ln>
              <a:effectLst/>
            </c:spPr>
            <c:extLst>
              <c:ext xmlns:c16="http://schemas.microsoft.com/office/drawing/2014/chart" uri="{C3380CC4-5D6E-409C-BE32-E72D297353CC}">
                <c16:uniqueId val="{00000003-8798-408F-B100-A92EA1B98EFD}"/>
              </c:ext>
            </c:extLst>
          </c:dPt>
          <c:dPt>
            <c:idx val="4"/>
            <c:invertIfNegative val="0"/>
            <c:bubble3D val="0"/>
            <c:spPr>
              <a:solidFill>
                <a:schemeClr val="bg1">
                  <a:lumMod val="75000"/>
                </a:schemeClr>
              </a:solidFill>
              <a:ln>
                <a:noFill/>
              </a:ln>
              <a:effectLst/>
            </c:spPr>
            <c:extLst>
              <c:ext xmlns:c16="http://schemas.microsoft.com/office/drawing/2014/chart" uri="{C3380CC4-5D6E-409C-BE32-E72D297353CC}">
                <c16:uniqueId val="{00000005-8798-408F-B100-A92EA1B98EFD}"/>
              </c:ext>
            </c:extLst>
          </c:dPt>
          <c:dPt>
            <c:idx val="6"/>
            <c:invertIfNegative val="0"/>
            <c:bubble3D val="0"/>
            <c:spPr>
              <a:solidFill>
                <a:schemeClr val="bg1">
                  <a:lumMod val="75000"/>
                </a:schemeClr>
              </a:solidFill>
              <a:ln>
                <a:noFill/>
              </a:ln>
              <a:effectLst/>
            </c:spPr>
            <c:extLst>
              <c:ext xmlns:c16="http://schemas.microsoft.com/office/drawing/2014/chart" uri="{C3380CC4-5D6E-409C-BE32-E72D297353CC}">
                <c16:uniqueId val="{00000007-8798-408F-B100-A92EA1B98EFD}"/>
              </c:ext>
            </c:extLst>
          </c:dPt>
          <c:dLbls>
            <c:dLbl>
              <c:idx val="2"/>
              <c:layout>
                <c:manualLayout>
                  <c:x val="0"/>
                  <c:y val="-3.293910156655254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798-408F-B100-A92EA1B98EFD}"/>
                </c:ext>
              </c:extLst>
            </c:dLbl>
            <c:dLbl>
              <c:idx val="4"/>
              <c:tx>
                <c:rich>
                  <a:bodyPr/>
                  <a:lstStyle/>
                  <a:p>
                    <a:r>
                      <a:rPr lang="en-US"/>
                      <a:t>33%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798-408F-B100-A92EA1B98EFD}"/>
                </c:ext>
              </c:extLst>
            </c:dLbl>
            <c:dLbl>
              <c:idx val="9"/>
              <c:tx>
                <c:rich>
                  <a:bodyPr/>
                  <a:lstStyle/>
                  <a:p>
                    <a:r>
                      <a:rPr lang="en-US"/>
                      <a:t>6%</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918-4093-B11E-5B62A85E66C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 género junio2.xlsx]Hoja2'!$AB$4:$AK$4</c:f>
              <c:strCache>
                <c:ptCount val="10"/>
                <c:pt idx="0">
                  <c:v>Candidata</c:v>
                </c:pt>
                <c:pt idx="1">
                  <c:v>Persona indígena (Senado): general</c:v>
                </c:pt>
                <c:pt idx="2">
                  <c:v>Candidata</c:v>
                </c:pt>
                <c:pt idx="3">
                  <c:v>Persona con discapacidad: general</c:v>
                </c:pt>
                <c:pt idx="4">
                  <c:v>Candidata</c:v>
                </c:pt>
                <c:pt idx="5">
                  <c:v>Persona indígena (Presidencia): general</c:v>
                </c:pt>
                <c:pt idx="6">
                  <c:v>Candidata</c:v>
                </c:pt>
                <c:pt idx="7">
                  <c:v>Persona transgénero: general</c:v>
                </c:pt>
                <c:pt idx="8">
                  <c:v>Candidata</c:v>
                </c:pt>
                <c:pt idx="9">
                  <c:v>Personas afromexicanas: general</c:v>
                </c:pt>
              </c:strCache>
            </c:strRef>
          </c:cat>
          <c:val>
            <c:numRef>
              <c:f>'[gráficas género junio2.xlsx]Hoja2'!$AB$5:$AK$5</c:f>
              <c:numCache>
                <c:formatCode>0%</c:formatCode>
                <c:ptCount val="10"/>
                <c:pt idx="0">
                  <c:v>1</c:v>
                </c:pt>
                <c:pt idx="1">
                  <c:v>0.08</c:v>
                </c:pt>
                <c:pt idx="2">
                  <c:v>1</c:v>
                </c:pt>
                <c:pt idx="3">
                  <c:v>0.08</c:v>
                </c:pt>
                <c:pt idx="4" formatCode="0.00%">
                  <c:v>0.33329999999999999</c:v>
                </c:pt>
                <c:pt idx="5">
                  <c:v>0.08</c:v>
                </c:pt>
                <c:pt idx="6">
                  <c:v>0.1</c:v>
                </c:pt>
                <c:pt idx="7">
                  <c:v>0.16</c:v>
                </c:pt>
                <c:pt idx="8">
                  <c:v>0</c:v>
                </c:pt>
                <c:pt idx="9" formatCode="0.00%">
                  <c:v>5.5500000000000001E-2</c:v>
                </c:pt>
              </c:numCache>
            </c:numRef>
          </c:val>
          <c:extLst>
            <c:ext xmlns:c16="http://schemas.microsoft.com/office/drawing/2014/chart" uri="{C3380CC4-5D6E-409C-BE32-E72D297353CC}">
              <c16:uniqueId val="{00000008-8798-408F-B100-A92EA1B98EFD}"/>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1"/>
        </c:scaling>
        <c:delete val="1"/>
        <c:axPos val="b"/>
        <c:numFmt formatCode="0%" sourceLinked="1"/>
        <c:majorTickMark val="none"/>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r>
              <a:rPr lang="en-US" sz="1050" b="1">
                <a:solidFill>
                  <a:sysClr val="windowText" lastClr="000000"/>
                </a:solidFill>
              </a:rPr>
              <a:t>Porcentaje de notas positivas para</a:t>
            </a:r>
            <a:r>
              <a:rPr lang="en-US" sz="1050" b="1" baseline="0">
                <a:solidFill>
                  <a:sysClr val="windowText" lastClr="000000"/>
                </a:solidFill>
              </a:rPr>
              <a:t> candidatas y no candidatas</a:t>
            </a:r>
            <a:endParaRPr lang="en-US" sz="1050" b="1">
              <a:solidFill>
                <a:sysClr val="windowText" lastClr="000000"/>
              </a:solidFill>
            </a:endParaRPr>
          </a:p>
        </c:rich>
      </c:tx>
      <c:layout>
        <c:manualLayout>
          <c:xMode val="edge"/>
          <c:yMode val="edge"/>
          <c:x val="0.15028197837758606"/>
          <c:y val="2.9258098223615466E-2"/>
        </c:manualLayout>
      </c:layout>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22571235813833126"/>
          <c:y val="0.16606892543664875"/>
          <c:w val="0.73189919041809914"/>
          <c:h val="0.7628252902946776"/>
        </c:manualLayout>
      </c:layout>
      <c:barChart>
        <c:barDir val="bar"/>
        <c:grouping val="clustered"/>
        <c:varyColors val="0"/>
        <c:ser>
          <c:idx val="0"/>
          <c:order val="0"/>
          <c:tx>
            <c:strRef>
              <c:f>Hoja2!$B$39</c:f>
              <c:strCache>
                <c:ptCount val="1"/>
                <c:pt idx="0">
                  <c:v>Positiva</c:v>
                </c:pt>
              </c:strCache>
            </c:strRef>
          </c:tx>
          <c:spPr>
            <a:solidFill>
              <a:schemeClr val="accent1"/>
            </a:solidFill>
            <a:ln>
              <a:noFill/>
            </a:ln>
            <a:effectLst/>
          </c:spPr>
          <c:invertIfNegative val="0"/>
          <c:dPt>
            <c:idx val="0"/>
            <c:invertIfNegative val="0"/>
            <c:bubble3D val="0"/>
            <c:spPr>
              <a:solidFill>
                <a:srgbClr val="FF66CC"/>
              </a:solidFill>
              <a:ln>
                <a:noFill/>
              </a:ln>
              <a:effectLst/>
            </c:spPr>
            <c:extLst>
              <c:ext xmlns:c16="http://schemas.microsoft.com/office/drawing/2014/chart" uri="{C3380CC4-5D6E-409C-BE32-E72D297353CC}">
                <c16:uniqueId val="{00000001-F2B7-4F76-A6FE-C792275083F6}"/>
              </c:ext>
            </c:extLst>
          </c:dPt>
          <c:dPt>
            <c:idx val="1"/>
            <c:invertIfNegative val="0"/>
            <c:bubble3D val="0"/>
            <c:spPr>
              <a:solidFill>
                <a:srgbClr val="CC3399"/>
              </a:solidFill>
              <a:ln>
                <a:noFill/>
              </a:ln>
              <a:effectLst/>
            </c:spPr>
            <c:extLst>
              <c:ext xmlns:c16="http://schemas.microsoft.com/office/drawing/2014/chart" uri="{C3380CC4-5D6E-409C-BE32-E72D297353CC}">
                <c16:uniqueId val="{00000003-F2B7-4F76-A6FE-C792275083F6}"/>
              </c:ext>
            </c:extLst>
          </c:dPt>
          <c:dPt>
            <c:idx val="2"/>
            <c:invertIfNegative val="0"/>
            <c:bubble3D val="0"/>
            <c:spPr>
              <a:solidFill>
                <a:srgbClr val="FF66CC"/>
              </a:solidFill>
              <a:ln>
                <a:noFill/>
              </a:ln>
              <a:effectLst/>
            </c:spPr>
            <c:extLst>
              <c:ext xmlns:c16="http://schemas.microsoft.com/office/drawing/2014/chart" uri="{C3380CC4-5D6E-409C-BE32-E72D297353CC}">
                <c16:uniqueId val="{00000005-F2B7-4F76-A6FE-C792275083F6}"/>
              </c:ext>
            </c:extLst>
          </c:dPt>
          <c:dPt>
            <c:idx val="3"/>
            <c:invertIfNegative val="0"/>
            <c:bubble3D val="0"/>
            <c:spPr>
              <a:solidFill>
                <a:srgbClr val="CC3399"/>
              </a:solidFill>
              <a:ln>
                <a:noFill/>
              </a:ln>
              <a:effectLst/>
            </c:spPr>
            <c:extLst>
              <c:ext xmlns:c16="http://schemas.microsoft.com/office/drawing/2014/chart" uri="{C3380CC4-5D6E-409C-BE32-E72D297353CC}">
                <c16:uniqueId val="{00000007-F2B7-4F76-A6FE-C792275083F6}"/>
              </c:ext>
            </c:extLst>
          </c:dPt>
          <c:dPt>
            <c:idx val="4"/>
            <c:invertIfNegative val="0"/>
            <c:bubble3D val="0"/>
            <c:spPr>
              <a:solidFill>
                <a:srgbClr val="FF66CC"/>
              </a:solidFill>
              <a:ln>
                <a:noFill/>
              </a:ln>
              <a:effectLst/>
            </c:spPr>
            <c:extLst>
              <c:ext xmlns:c16="http://schemas.microsoft.com/office/drawing/2014/chart" uri="{C3380CC4-5D6E-409C-BE32-E72D297353CC}">
                <c16:uniqueId val="{00000009-F2B7-4F76-A6FE-C792275083F6}"/>
              </c:ext>
            </c:extLst>
          </c:dPt>
          <c:dPt>
            <c:idx val="5"/>
            <c:invertIfNegative val="0"/>
            <c:bubble3D val="0"/>
            <c:spPr>
              <a:solidFill>
                <a:srgbClr val="CC3399"/>
              </a:solidFill>
              <a:ln>
                <a:noFill/>
              </a:ln>
              <a:effectLst/>
            </c:spPr>
            <c:extLst>
              <c:ext xmlns:c16="http://schemas.microsoft.com/office/drawing/2014/chart" uri="{C3380CC4-5D6E-409C-BE32-E72D297353CC}">
                <c16:uniqueId val="{0000000B-F2B7-4F76-A6FE-C792275083F6}"/>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Hoja2!$E$37:$J$38</c:f>
              <c:multiLvlStrCache>
                <c:ptCount val="6"/>
                <c:lvl>
                  <c:pt idx="0">
                    <c:v>Candidata</c:v>
                  </c:pt>
                  <c:pt idx="1">
                    <c:v>General</c:v>
                  </c:pt>
                  <c:pt idx="2">
                    <c:v>Candidata</c:v>
                  </c:pt>
                  <c:pt idx="3">
                    <c:v>General</c:v>
                  </c:pt>
                  <c:pt idx="4">
                    <c:v>Candidata</c:v>
                  </c:pt>
                  <c:pt idx="5">
                    <c:v>General</c:v>
                  </c:pt>
                </c:lvl>
                <c:lvl>
                  <c:pt idx="0">
                    <c:v>Persona indígena (Presidencia)</c:v>
                  </c:pt>
                  <c:pt idx="2">
                    <c:v>Persona afromexicana</c:v>
                  </c:pt>
                  <c:pt idx="4">
                    <c:v>Persona transgénero</c:v>
                  </c:pt>
                </c:lvl>
              </c:multiLvlStrCache>
            </c:multiLvlStrRef>
          </c:cat>
          <c:val>
            <c:numRef>
              <c:f>Hoja2!$E$39:$J$39</c:f>
              <c:numCache>
                <c:formatCode>0%</c:formatCode>
                <c:ptCount val="6"/>
                <c:pt idx="0" formatCode="0.00%">
                  <c:v>0.22220000000000001</c:v>
                </c:pt>
                <c:pt idx="1">
                  <c:v>0.02</c:v>
                </c:pt>
                <c:pt idx="2">
                  <c:v>1</c:v>
                </c:pt>
                <c:pt idx="3" formatCode="0.00%">
                  <c:v>0.61109999999999998</c:v>
                </c:pt>
                <c:pt idx="4">
                  <c:v>0.3</c:v>
                </c:pt>
                <c:pt idx="5">
                  <c:v>0.27</c:v>
                </c:pt>
              </c:numCache>
            </c:numRef>
          </c:val>
          <c:extLst>
            <c:ext xmlns:c16="http://schemas.microsoft.com/office/drawing/2014/chart" uri="{C3380CC4-5D6E-409C-BE32-E72D297353CC}">
              <c16:uniqueId val="{0000000C-F2B7-4F76-A6FE-C792275083F6}"/>
            </c:ext>
          </c:extLst>
        </c:ser>
        <c:dLbls>
          <c:showLegendKey val="0"/>
          <c:showVal val="0"/>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1"/>
        </c:scaling>
        <c:delete val="1"/>
        <c:axPos val="b"/>
        <c:numFmt formatCode="0.00%" sourceLinked="1"/>
        <c:majorTickMark val="none"/>
        <c:minorTickMark val="none"/>
        <c:tickLblPos val="nextTo"/>
        <c:crossAx val="159705407"/>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r>
              <a:rPr lang="es-MX" sz="1200" b="1" i="0" u="none" strike="noStrike" baseline="0" dirty="0">
                <a:solidFill>
                  <a:schemeClr val="tx1"/>
                </a:solidFill>
                <a:effectLst/>
              </a:rPr>
              <a:t>Estereotipos</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endParaRPr lang="es-MX"/>
        </a:p>
      </c:txPr>
    </c:title>
    <c:autoTitleDeleted val="0"/>
    <c:plotArea>
      <c:layout/>
      <c:barChart>
        <c:barDir val="bar"/>
        <c:grouping val="percentStacked"/>
        <c:varyColors val="0"/>
        <c:ser>
          <c:idx val="0"/>
          <c:order val="0"/>
          <c:tx>
            <c:strRef>
              <c:f>'[gráficas género junio2.xlsx]Hoja4'!$M$51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'[gráficas género junio2.xlsx]Hoja4'!$L$52:$L$57</c:f>
              <c:numCache>
                <c:formatCode>General</c:formatCode>
                <c:ptCount val="6"/>
              </c:numCache>
            </c:numRef>
          </c:cat>
          <c:val>
            <c:numRef>
              <c:f>'[gráficas género junio2.xlsx]Hoja4'!$M$52:$M$57</c:f>
              <c:numCache>
                <c:formatCode>0%</c:formatCode>
                <c:ptCount val="6"/>
                <c:pt idx="0">
                  <c:v>0.23</c:v>
                </c:pt>
                <c:pt idx="1">
                  <c:v>0</c:v>
                </c:pt>
                <c:pt idx="2">
                  <c:v>0</c:v>
                </c:pt>
                <c:pt idx="3">
                  <c:v>0.13</c:v>
                </c:pt>
                <c:pt idx="4">
                  <c:v>0.1</c:v>
                </c:pt>
                <c:pt idx="5">
                  <c:v>0</c:v>
                </c:pt>
              </c:numCache>
            </c:numRef>
          </c:val>
          <c:extLst>
            <c:ext xmlns:c16="http://schemas.microsoft.com/office/drawing/2014/chart" uri="{C3380CC4-5D6E-409C-BE32-E72D297353CC}">
              <c16:uniqueId val="{00000000-C435-4243-8DB1-6381107E5B7C}"/>
            </c:ext>
          </c:extLst>
        </c:ser>
        <c:ser>
          <c:idx val="1"/>
          <c:order val="1"/>
          <c:tx>
            <c:strRef>
              <c:f>'[gráficas género junio2.xlsx]Hoja4'!$N$51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'[gráficas género junio2.xlsx]Hoja4'!$L$52:$L$57</c:f>
              <c:numCache>
                <c:formatCode>General</c:formatCode>
                <c:ptCount val="6"/>
              </c:numCache>
            </c:numRef>
          </c:cat>
          <c:val>
            <c:numRef>
              <c:f>'[gráficas género junio2.xlsx]Hoja4'!$N$52:$N$57</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C435-4243-8DB1-6381107E5B7C}"/>
            </c:ext>
          </c:extLst>
        </c:ser>
        <c:dLbls>
          <c:dLblPos val="ctr"/>
          <c:showLegendKey val="0"/>
          <c:showVal val="1"/>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s-MX" b="1" dirty="0">
                <a:solidFill>
                  <a:sysClr val="windowText" lastClr="000000"/>
                </a:solidFill>
              </a:rPr>
              <a:t>Visibilidad</a:t>
            </a:r>
            <a:endParaRPr lang="es-MX" b="1" baseline="0" dirty="0">
              <a:solidFill>
                <a:sysClr val="windowText" lastClr="000000"/>
              </a:solidFill>
            </a:endParaRPr>
          </a:p>
        </c:rich>
      </c:tx>
      <c:overlay val="0"/>
      <c:spPr>
        <a:noFill/>
        <a:ln>
          <a:noFill/>
        </a:ln>
        <a:effectLst/>
      </c:spPr>
    </c:title>
    <c:autoTitleDeleted val="0"/>
    <c:plotArea>
      <c:layout>
        <c:manualLayout>
          <c:layoutTarget val="inner"/>
          <c:xMode val="edge"/>
          <c:yMode val="edge"/>
          <c:x val="0.36101861444950967"/>
          <c:y val="0.13624459104774064"/>
          <c:w val="0.61648846525763223"/>
          <c:h val="0.86366445189898022"/>
        </c:manualLayout>
      </c:layout>
      <c:barChart>
        <c:barDir val="bar"/>
        <c:grouping val="stacked"/>
        <c:varyColors val="0"/>
        <c:ser>
          <c:idx val="1"/>
          <c:order val="0"/>
          <c:tx>
            <c:strRef>
              <c:f>'[gráficas género junio2.xlsx]Hoja4'!$M$72</c:f>
              <c:strCache>
                <c:ptCount val="1"/>
                <c:pt idx="0">
                  <c:v>(2017-2018)</c:v>
                </c:pt>
              </c:strCache>
            </c:strRef>
          </c:tx>
          <c:spPr>
            <a:solidFill>
              <a:srgbClr val="CC3399"/>
            </a:solidFill>
            <a:ln>
              <a:solidFill>
                <a:srgbClr val="CC3399"/>
              </a:solidFill>
            </a:ln>
          </c:spPr>
          <c:invertIfNegative val="0"/>
          <c:dLbls>
            <c:spPr>
              <a:noFill/>
              <a:ln>
                <a:noFill/>
              </a:ln>
              <a:effectLst/>
            </c:spPr>
            <c:txPr>
              <a:bodyPr wrap="square" lIns="38100" tIns="19050" rIns="38100" bIns="19050" anchor="ctr">
                <a:spAutoFit/>
              </a:bodyPr>
              <a:lstStyle/>
              <a:p>
                <a:pPr>
                  <a:defRPr sz="1050" b="1">
                    <a:solidFill>
                      <a:schemeClr val="tx1"/>
                    </a:solidFill>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'[gráficas género junio2.xlsx]Hoja4'!$L$73:$L$78</c:f>
              <c:strCache>
                <c:ptCount val="6"/>
                <c:pt idx="0">
                  <c:v>Personas afroamericanas</c:v>
                </c:pt>
                <c:pt idx="1">
                  <c:v>Personas LGBTTTI</c:v>
                </c:pt>
                <c:pt idx="2">
                  <c:v>Persona con discapacidad</c:v>
                </c:pt>
                <c:pt idx="3">
                  <c:v>Personas mayores  </c:v>
                </c:pt>
                <c:pt idx="4">
                  <c:v>Personas indígenas </c:v>
                </c:pt>
                <c:pt idx="5">
                  <c:v>Las juventudes</c:v>
                </c:pt>
              </c:strCache>
            </c:strRef>
          </c:cat>
          <c:val>
            <c:numRef>
              <c:f>'[gráficas género junio2.xlsx]Hoja4'!$M$73:$M$78</c:f>
              <c:numCache>
                <c:formatCode>#,##0</c:formatCode>
                <c:ptCount val="6"/>
                <c:pt idx="0" formatCode="General">
                  <c:v>36</c:v>
                </c:pt>
                <c:pt idx="1">
                  <c:v>2299</c:v>
                </c:pt>
                <c:pt idx="2">
                  <c:v>2397</c:v>
                </c:pt>
                <c:pt idx="3">
                  <c:v>5397</c:v>
                </c:pt>
                <c:pt idx="4">
                  <c:v>6414</c:v>
                </c:pt>
                <c:pt idx="5">
                  <c:v>12461</c:v>
                </c:pt>
              </c:numCache>
            </c:numRef>
          </c:val>
          <c:extLst>
            <c:ext xmlns:c16="http://schemas.microsoft.com/office/drawing/2014/chart" uri="{C3380CC4-5D6E-409C-BE32-E72D297353CC}">
              <c16:uniqueId val="{00000000-A9A3-4D3F-BD06-CD15D6C34252}"/>
            </c:ext>
          </c:extLst>
        </c:ser>
        <c:ser>
          <c:idx val="0"/>
          <c:order val="1"/>
          <c:tx>
            <c:strRef>
              <c:f>'[gráficas género junio2.xlsx]Hoja4'!$N$72</c:f>
              <c:strCache>
                <c:ptCount val="1"/>
                <c:pt idx="0">
                  <c:v>(2019-2020)</c:v>
                </c:pt>
              </c:strCache>
            </c:strRef>
          </c:tx>
          <c:spPr>
            <a:solidFill>
              <a:schemeClr val="bg1">
                <a:lumMod val="95000"/>
              </a:schemeClr>
            </a:solidFill>
            <a:ln>
              <a:solidFill>
                <a:schemeClr val="bg1">
                  <a:lumMod val="75000"/>
                </a:schemeClr>
              </a:solidFill>
            </a:ln>
          </c:spPr>
          <c:invertIfNegative val="0"/>
          <c:dLbls>
            <c:dLbl>
              <c:idx val="0"/>
              <c:layout>
                <c:manualLayout>
                  <c:x val="4.1666666666666664E-2"/>
                  <c:y val="-1.2011873249827217E-1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9A3-4D3F-BD06-CD15D6C34252}"/>
                </c:ext>
              </c:extLst>
            </c:dLbl>
            <c:dLbl>
              <c:idx val="1"/>
              <c:layout>
                <c:manualLayout>
                  <c:x val="3.947368421052631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9A3-4D3F-BD06-CD15D6C34252}"/>
                </c:ext>
              </c:extLst>
            </c:dLbl>
            <c:dLbl>
              <c:idx val="2"/>
              <c:layout>
                <c:manualLayout>
                  <c:x val="4.166666666666666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9A3-4D3F-BD06-CD15D6C34252}"/>
                </c:ext>
              </c:extLst>
            </c:dLbl>
            <c:dLbl>
              <c:idx val="3"/>
              <c:layout>
                <c:manualLayout>
                  <c:x val="4.166666666666666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9A3-4D3F-BD06-CD15D6C34252}"/>
                </c:ext>
              </c:extLst>
            </c:dLbl>
            <c:dLbl>
              <c:idx val="4"/>
              <c:layout>
                <c:manualLayout>
                  <c:x val="4.605263157894729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9A3-4D3F-BD06-CD15D6C34252}"/>
                </c:ext>
              </c:extLst>
            </c:dLbl>
            <c:dLbl>
              <c:idx val="5"/>
              <c:layout>
                <c:manualLayout>
                  <c:x val="3.2894736842105102E-2"/>
                  <c:y val="3.276003276003276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9A3-4D3F-BD06-CD15D6C34252}"/>
                </c:ext>
              </c:extLst>
            </c:dLbl>
            <c:spPr>
              <a:noFill/>
              <a:ln>
                <a:noFill/>
              </a:ln>
              <a:effectLst/>
            </c:spPr>
            <c:txPr>
              <a:bodyPr wrap="square" lIns="38100" tIns="19050" rIns="38100" bIns="19050" anchor="ctr">
                <a:spAutoFit/>
              </a:bodyPr>
              <a:lstStyle/>
              <a:p>
                <a:pPr>
                  <a:defRPr>
                    <a:solidFill>
                      <a:schemeClr val="bg1">
                        <a:lumMod val="65000"/>
                      </a:schemeClr>
                    </a:solidFill>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'[gráficas género junio2.xlsx]Hoja4'!$L$73:$L$78</c:f>
              <c:strCache>
                <c:ptCount val="6"/>
                <c:pt idx="0">
                  <c:v>Personas afroamericanas</c:v>
                </c:pt>
                <c:pt idx="1">
                  <c:v>Personas LGBTTTI</c:v>
                </c:pt>
                <c:pt idx="2">
                  <c:v>Persona con discapacidad</c:v>
                </c:pt>
                <c:pt idx="3">
                  <c:v>Personas mayores  </c:v>
                </c:pt>
                <c:pt idx="4">
                  <c:v>Personas indígenas </c:v>
                </c:pt>
                <c:pt idx="5">
                  <c:v>Las juventudes</c:v>
                </c:pt>
              </c:strCache>
            </c:strRef>
          </c:cat>
          <c:val>
            <c:numRef>
              <c:f>'[gráficas género junio2.xlsx]Hoja4'!$N$73:$N$78</c:f>
              <c:numCache>
                <c:formatCode>#,##0</c:formatCode>
                <c:ptCount val="6"/>
                <c:pt idx="0">
                  <c:v>1000</c:v>
                </c:pt>
                <c:pt idx="1">
                  <c:v>1000</c:v>
                </c:pt>
                <c:pt idx="2">
                  <c:v>1000</c:v>
                </c:pt>
                <c:pt idx="3">
                  <c:v>1000</c:v>
                </c:pt>
                <c:pt idx="4">
                  <c:v>1000</c:v>
                </c:pt>
                <c:pt idx="5">
                  <c:v>1000</c:v>
                </c:pt>
              </c:numCache>
            </c:numRef>
          </c:val>
          <c:extLst>
            <c:ext xmlns:c16="http://schemas.microsoft.com/office/drawing/2014/chart" uri="{C3380CC4-5D6E-409C-BE32-E72D297353CC}">
              <c16:uniqueId val="{00000007-A9A3-4D3F-BD06-CD15D6C34252}"/>
            </c:ext>
          </c:extLst>
        </c:ser>
        <c:dLbls>
          <c:showLegendKey val="0"/>
          <c:showVal val="1"/>
          <c:showCatName val="0"/>
          <c:showSerName val="0"/>
          <c:showPercent val="0"/>
          <c:showBubbleSize val="0"/>
        </c:dLbls>
        <c:gapWidth val="182"/>
        <c:overlap val="100"/>
        <c:axId val="942435200"/>
        <c:axId val="981579088"/>
      </c:barChart>
      <c:catAx>
        <c:axId val="942435200"/>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es-MX"/>
          </a:p>
        </c:txPr>
        <c:crossAx val="981579088"/>
        <c:crosses val="autoZero"/>
        <c:auto val="1"/>
        <c:lblAlgn val="ctr"/>
        <c:lblOffset val="100"/>
        <c:noMultiLvlLbl val="0"/>
      </c:catAx>
      <c:valAx>
        <c:axId val="981579088"/>
        <c:scaling>
          <c:orientation val="minMax"/>
        </c:scaling>
        <c:delete val="1"/>
        <c:axPos val="b"/>
        <c:numFmt formatCode="General" sourceLinked="1"/>
        <c:majorTickMark val="none"/>
        <c:minorTickMark val="none"/>
        <c:tickLblPos val="nextTo"/>
        <c:crossAx val="942435200"/>
        <c:crosses val="autoZero"/>
        <c:crossBetween val="between"/>
      </c:valAx>
      <c:spPr>
        <a:noFill/>
      </c:spPr>
    </c:plotArea>
    <c:legend>
      <c:legendPos val="r"/>
      <c:layout>
        <c:manualLayout>
          <c:xMode val="edge"/>
          <c:yMode val="edge"/>
          <c:x val="0.66208173755232813"/>
          <c:y val="0.87893182352614396"/>
          <c:w val="0.25304232276072403"/>
          <c:h val="8.1325075480349701E-2"/>
        </c:manualLayout>
      </c:layout>
      <c:overlay val="0"/>
    </c:legend>
    <c:plotVisOnly val="1"/>
    <c:dispBlanksAs val="gap"/>
    <c:showDLblsOverMax val="0"/>
  </c:chart>
  <c:spPr>
    <a:noFill/>
    <a:ln w="9525" cap="flat" cmpd="sng" algn="ctr">
      <a:noFill/>
      <a:round/>
    </a:ln>
    <a:effectLst/>
  </c:spPr>
  <c:txPr>
    <a:bodyPr/>
    <a:lstStyle/>
    <a:p>
      <a:pPr>
        <a:defRPr/>
      </a:pPr>
      <a:endParaRPr lang="es-MX"/>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r>
              <a:rPr lang="es-MX" sz="1200" b="1" i="0" u="none" strike="noStrike" baseline="0">
                <a:solidFill>
                  <a:schemeClr val="tx1"/>
                </a:solidFill>
                <a:effectLst/>
              </a:rPr>
              <a:t>Discriminación</a:t>
            </a:r>
            <a:endParaRPr lang="es-MX" sz="1200" b="1">
              <a:solidFill>
                <a:schemeClr val="tx1"/>
              </a:solidFill>
            </a:endParaRP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solidFill>
              <a:latin typeface="+mn-lt"/>
              <a:ea typeface="+mn-ea"/>
              <a:cs typeface="+mn-cs"/>
            </a:defRPr>
          </a:pPr>
          <a:endParaRPr lang="es-MX"/>
        </a:p>
      </c:txPr>
    </c:title>
    <c:autoTitleDeleted val="0"/>
    <c:plotArea>
      <c:layout/>
      <c:barChart>
        <c:barDir val="bar"/>
        <c:grouping val="percentStacked"/>
        <c:varyColors val="0"/>
        <c:ser>
          <c:idx val="0"/>
          <c:order val="0"/>
          <c:tx>
            <c:strRef>
              <c:f>Hoja4!$M$11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Hoja4!$L$12:$L$17</c:f>
              <c:strCache>
                <c:ptCount val="6"/>
                <c:pt idx="0">
                  <c:v>Personas indígenas </c:v>
                </c:pt>
                <c:pt idx="1">
                  <c:v>Personas afromexicanas</c:v>
                </c:pt>
                <c:pt idx="2">
                  <c:v>Las juventudes</c:v>
                </c:pt>
                <c:pt idx="3">
                  <c:v>Personas LGBTTTI </c:v>
                </c:pt>
                <c:pt idx="4">
                  <c:v>Persona con discapacidad</c:v>
                </c:pt>
                <c:pt idx="5">
                  <c:v>Personas mayores </c:v>
                </c:pt>
              </c:strCache>
            </c:strRef>
          </c:cat>
          <c:val>
            <c:numRef>
              <c:f>Hoja4!$M$12:$M$17</c:f>
              <c:numCache>
                <c:formatCode>0%</c:formatCode>
                <c:ptCount val="6"/>
                <c:pt idx="0">
                  <c:v>0.01</c:v>
                </c:pt>
                <c:pt idx="1">
                  <c:v>0.06</c:v>
                </c:pt>
                <c:pt idx="2">
                  <c:v>0.1</c:v>
                </c:pt>
                <c:pt idx="3">
                  <c:v>0.18</c:v>
                </c:pt>
                <c:pt idx="4">
                  <c:v>0.28000000000000003</c:v>
                </c:pt>
                <c:pt idx="5">
                  <c:v>0.28999999999999998</c:v>
                </c:pt>
              </c:numCache>
            </c:numRef>
          </c:val>
          <c:extLst>
            <c:ext xmlns:c16="http://schemas.microsoft.com/office/drawing/2014/chart" uri="{C3380CC4-5D6E-409C-BE32-E72D297353CC}">
              <c16:uniqueId val="{00000000-8832-4993-9007-ACEB99B85279}"/>
            </c:ext>
          </c:extLst>
        </c:ser>
        <c:ser>
          <c:idx val="1"/>
          <c:order val="1"/>
          <c:tx>
            <c:strRef>
              <c:f>Hoja4!$N$11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Hoja4!$L$12:$L$17</c:f>
              <c:strCache>
                <c:ptCount val="6"/>
                <c:pt idx="0">
                  <c:v>Personas indígenas </c:v>
                </c:pt>
                <c:pt idx="1">
                  <c:v>Personas afromexicanas</c:v>
                </c:pt>
                <c:pt idx="2">
                  <c:v>Las juventudes</c:v>
                </c:pt>
                <c:pt idx="3">
                  <c:v>Personas LGBTTTI </c:v>
                </c:pt>
                <c:pt idx="4">
                  <c:v>Persona con discapacidad</c:v>
                </c:pt>
                <c:pt idx="5">
                  <c:v>Personas mayores </c:v>
                </c:pt>
              </c:strCache>
            </c:strRef>
          </c:cat>
          <c:val>
            <c:numRef>
              <c:f>Hoja4!$N$12:$N$17</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8832-4993-9007-ACEB99B85279}"/>
            </c:ext>
          </c:extLst>
        </c:ser>
        <c:dLbls>
          <c:showLegendKey val="0"/>
          <c:showVal val="0"/>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r>
              <a:rPr lang="es-MX" sz="1200" b="1" i="0" u="none" strike="noStrike" baseline="0">
                <a:effectLst/>
              </a:rPr>
              <a:t>Violencia</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percentStacked"/>
        <c:varyColors val="0"/>
        <c:ser>
          <c:idx val="0"/>
          <c:order val="0"/>
          <c:tx>
            <c:strRef>
              <c:f>Hoja4!$M$11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Hoja4!$L$31:$L$36</c:f>
              <c:numCache>
                <c:formatCode>General</c:formatCode>
                <c:ptCount val="6"/>
              </c:numCache>
            </c:numRef>
          </c:cat>
          <c:val>
            <c:numRef>
              <c:f>Hoja4!$M$31:$M$36</c:f>
              <c:numCache>
                <c:formatCode>0%</c:formatCode>
                <c:ptCount val="6"/>
                <c:pt idx="0">
                  <c:v>7.0000000000000007E-2</c:v>
                </c:pt>
                <c:pt idx="1">
                  <c:v>0</c:v>
                </c:pt>
                <c:pt idx="2">
                  <c:v>0.01</c:v>
                </c:pt>
                <c:pt idx="3">
                  <c:v>0.13</c:v>
                </c:pt>
                <c:pt idx="4">
                  <c:v>0</c:v>
                </c:pt>
                <c:pt idx="5">
                  <c:v>0</c:v>
                </c:pt>
              </c:numCache>
            </c:numRef>
          </c:val>
          <c:extLst>
            <c:ext xmlns:c16="http://schemas.microsoft.com/office/drawing/2014/chart" uri="{C3380CC4-5D6E-409C-BE32-E72D297353CC}">
              <c16:uniqueId val="{00000000-F6F9-4694-9510-787772A61B9A}"/>
            </c:ext>
          </c:extLst>
        </c:ser>
        <c:ser>
          <c:idx val="1"/>
          <c:order val="1"/>
          <c:tx>
            <c:strRef>
              <c:f>Hoja4!$N$11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Hoja4!$L$31:$L$36</c:f>
              <c:numCache>
                <c:formatCode>General</c:formatCode>
                <c:ptCount val="6"/>
              </c:numCache>
            </c:numRef>
          </c:cat>
          <c:val>
            <c:numRef>
              <c:f>Hoja4!$N$31:$N$36</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F6F9-4694-9510-787772A61B9A}"/>
            </c:ext>
          </c:extLst>
        </c:ser>
        <c:dLbls>
          <c:dLblPos val="ctr"/>
          <c:showLegendKey val="0"/>
          <c:showVal val="1"/>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legend>
      <c:legendPos val="b"/>
      <c:layout>
        <c:manualLayout>
          <c:xMode val="edge"/>
          <c:yMode val="edge"/>
          <c:x val="0.25884278233151187"/>
          <c:y val="0.88784715891826205"/>
          <c:w val="0.48231443533697632"/>
          <c:h val="5.4267699787298694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C00000"/>
            </a:solidFill>
            <a:ln>
              <a:noFill/>
            </a:ln>
          </c:spPr>
          <c:dPt>
            <c:idx val="0"/>
            <c:bubble3D val="0"/>
            <c:spPr>
              <a:solidFill>
                <a:srgbClr val="C00000"/>
              </a:solidFill>
              <a:ln w="19050">
                <a:noFill/>
              </a:ln>
              <a:effectLst/>
            </c:spPr>
            <c:extLst>
              <c:ext xmlns:c16="http://schemas.microsoft.com/office/drawing/2014/chart" uri="{C3380CC4-5D6E-409C-BE32-E72D297353CC}">
                <c16:uniqueId val="{00000001-4E78-4909-8D26-3A6AE1824C2A}"/>
              </c:ext>
            </c:extLst>
          </c:dPt>
          <c:dPt>
            <c:idx val="1"/>
            <c:bubble3D val="0"/>
            <c:spPr>
              <a:solidFill>
                <a:srgbClr val="FFD9D9"/>
              </a:solidFill>
              <a:ln w="19050">
                <a:noFill/>
              </a:ln>
              <a:effectLst/>
            </c:spPr>
            <c:extLst>
              <c:ext xmlns:c16="http://schemas.microsoft.com/office/drawing/2014/chart" uri="{C3380CC4-5D6E-409C-BE32-E72D297353CC}">
                <c16:uniqueId val="{00000003-4E78-4909-8D26-3A6AE1824C2A}"/>
              </c:ext>
            </c:extLst>
          </c:dPt>
          <c:dPt>
            <c:idx val="2"/>
            <c:bubble3D val="0"/>
            <c:spPr>
              <a:solidFill>
                <a:srgbClr val="FFD9D9"/>
              </a:solidFill>
              <a:ln w="19050">
                <a:noFill/>
              </a:ln>
              <a:effectLst/>
            </c:spPr>
            <c:extLst>
              <c:ext xmlns:c16="http://schemas.microsoft.com/office/drawing/2014/chart" uri="{C3380CC4-5D6E-409C-BE32-E72D297353CC}">
                <c16:uniqueId val="{00000005-4E78-4909-8D26-3A6AE1824C2A}"/>
              </c:ext>
            </c:extLst>
          </c:dPt>
          <c:cat>
            <c:strRef>
              <c:f>'[juventud_JOL_V2F.xlsx]Estereotipos simples'!$G$36:$G$38</c:f>
              <c:strCache>
                <c:ptCount val="3"/>
                <c:pt idx="0">
                  <c:v>Vulnerables</c:v>
                </c:pt>
                <c:pt idx="1">
                  <c:v>Incapaces de valerse por sí mismos</c:v>
                </c:pt>
                <c:pt idx="2">
                  <c:v>Informalidad</c:v>
                </c:pt>
              </c:strCache>
            </c:strRef>
          </c:cat>
          <c:val>
            <c:numRef>
              <c:f>'[juventud_JOL_V2F.xlsx]Estereotipos simples'!$H$36:$H$38</c:f>
              <c:numCache>
                <c:formatCode>0%</c:formatCode>
                <c:ptCount val="3"/>
                <c:pt idx="0">
                  <c:v>0.28000000000000003</c:v>
                </c:pt>
                <c:pt idx="1">
                  <c:v>0.42</c:v>
                </c:pt>
                <c:pt idx="2">
                  <c:v>0.14000000000000001</c:v>
                </c:pt>
              </c:numCache>
            </c:numRef>
          </c:val>
          <c:extLst>
            <c:ext xmlns:c16="http://schemas.microsoft.com/office/drawing/2014/chart" uri="{C3380CC4-5D6E-409C-BE32-E72D297353CC}">
              <c16:uniqueId val="{00000006-4E78-4909-8D26-3A6AE1824C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4472C4"/>
            </a:solidFill>
            <a:ln>
              <a:noFill/>
            </a:ln>
          </c:spPr>
          <c:dPt>
            <c:idx val="0"/>
            <c:bubble3D val="0"/>
            <c:spPr>
              <a:solidFill>
                <a:srgbClr val="680373"/>
              </a:solidFill>
              <a:ln w="19050">
                <a:noFill/>
              </a:ln>
              <a:effectLst/>
            </c:spPr>
            <c:extLst>
              <c:ext xmlns:c16="http://schemas.microsoft.com/office/drawing/2014/chart" uri="{C3380CC4-5D6E-409C-BE32-E72D297353CC}">
                <c16:uniqueId val="{00000001-BD54-47A7-B6D3-D69732B876C2}"/>
              </c:ext>
            </c:extLst>
          </c:dPt>
          <c:dPt>
            <c:idx val="1"/>
            <c:bubble3D val="0"/>
            <c:spPr>
              <a:solidFill>
                <a:srgbClr val="680373">
                  <a:alpha val="10196"/>
                </a:srgbClr>
              </a:solidFill>
              <a:ln w="19050">
                <a:noFill/>
              </a:ln>
              <a:effectLst/>
            </c:spPr>
            <c:extLst>
              <c:ext xmlns:c16="http://schemas.microsoft.com/office/drawing/2014/chart" uri="{C3380CC4-5D6E-409C-BE32-E72D297353CC}">
                <c16:uniqueId val="{00000003-BD54-47A7-B6D3-D69732B876C2}"/>
              </c:ext>
            </c:extLst>
          </c:dPt>
          <c:dPt>
            <c:idx val="2"/>
            <c:bubble3D val="0"/>
            <c:spPr>
              <a:solidFill>
                <a:srgbClr val="680373">
                  <a:alpha val="10196"/>
                </a:srgbClr>
              </a:solidFill>
              <a:ln w="19050">
                <a:noFill/>
              </a:ln>
              <a:effectLst/>
            </c:spPr>
            <c:extLst>
              <c:ext xmlns:c16="http://schemas.microsoft.com/office/drawing/2014/chart" uri="{C3380CC4-5D6E-409C-BE32-E72D297353CC}">
                <c16:uniqueId val="{00000005-BD54-47A7-B6D3-D69732B876C2}"/>
              </c:ext>
            </c:extLst>
          </c:dPt>
          <c:cat>
            <c:strRef>
              <c:f>'[juventud_JOL_V2F.xlsx]Estereotipos simples'!$G$24:$G$26</c:f>
              <c:strCache>
                <c:ptCount val="3"/>
                <c:pt idx="0">
                  <c:v>Incapaces de valerse por sí mismos</c:v>
                </c:pt>
                <c:pt idx="1">
                  <c:v>Vulnerables</c:v>
                </c:pt>
                <c:pt idx="2">
                  <c:v>Informalidad</c:v>
                </c:pt>
              </c:strCache>
            </c:strRef>
          </c:cat>
          <c:val>
            <c:numRef>
              <c:f>'[juventud_JOL_V2F.xlsx]Estereotipos simples'!$H$24:$H$26</c:f>
              <c:numCache>
                <c:formatCode>0%</c:formatCode>
                <c:ptCount val="3"/>
                <c:pt idx="0">
                  <c:v>0.42</c:v>
                </c:pt>
                <c:pt idx="1">
                  <c:v>0.28000000000000003</c:v>
                </c:pt>
                <c:pt idx="2">
                  <c:v>0.14000000000000001</c:v>
                </c:pt>
              </c:numCache>
            </c:numRef>
          </c:val>
          <c:extLst>
            <c:ext xmlns:c16="http://schemas.microsoft.com/office/drawing/2014/chart" uri="{C3380CC4-5D6E-409C-BE32-E72D297353CC}">
              <c16:uniqueId val="{00000006-BD54-47A7-B6D3-D69732B876C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4472C4">
                <a:lumMod val="20000"/>
                <a:lumOff val="80000"/>
              </a:srgbClr>
            </a:solidFill>
            <a:ln>
              <a:noFill/>
            </a:ln>
          </c:spPr>
          <c:dPt>
            <c:idx val="0"/>
            <c:bubble3D val="0"/>
            <c:spPr>
              <a:solidFill>
                <a:srgbClr val="4472C4"/>
              </a:solidFill>
              <a:ln w="19050">
                <a:noFill/>
              </a:ln>
              <a:effectLst/>
            </c:spPr>
            <c:extLst>
              <c:ext xmlns:c16="http://schemas.microsoft.com/office/drawing/2014/chart" uri="{C3380CC4-5D6E-409C-BE32-E72D297353CC}">
                <c16:uniqueId val="{00000001-23D6-4C31-8871-629DE9598D7E}"/>
              </c:ext>
            </c:extLst>
          </c:dPt>
          <c:dPt>
            <c:idx val="1"/>
            <c:bubble3D val="0"/>
            <c:spPr>
              <a:solidFill>
                <a:srgbClr val="4472C4">
                  <a:lumMod val="20000"/>
                  <a:lumOff val="80000"/>
                </a:srgbClr>
              </a:solidFill>
              <a:ln w="19050">
                <a:noFill/>
              </a:ln>
              <a:effectLst/>
            </c:spPr>
            <c:extLst>
              <c:ext xmlns:c16="http://schemas.microsoft.com/office/drawing/2014/chart" uri="{C3380CC4-5D6E-409C-BE32-E72D297353CC}">
                <c16:uniqueId val="{00000003-23D6-4C31-8871-629DE9598D7E}"/>
              </c:ext>
            </c:extLst>
          </c:dPt>
          <c:dPt>
            <c:idx val="2"/>
            <c:bubble3D val="0"/>
            <c:spPr>
              <a:solidFill>
                <a:srgbClr val="4472C4">
                  <a:lumMod val="20000"/>
                  <a:lumOff val="80000"/>
                </a:srgbClr>
              </a:solidFill>
              <a:ln w="19050">
                <a:noFill/>
              </a:ln>
              <a:effectLst/>
            </c:spPr>
            <c:extLst>
              <c:ext xmlns:c16="http://schemas.microsoft.com/office/drawing/2014/chart" uri="{C3380CC4-5D6E-409C-BE32-E72D297353CC}">
                <c16:uniqueId val="{00000005-23D6-4C31-8871-629DE9598D7E}"/>
              </c:ext>
            </c:extLst>
          </c:dPt>
          <c:dPt>
            <c:idx val="3"/>
            <c:bubble3D val="0"/>
            <c:spPr>
              <a:solidFill>
                <a:srgbClr val="4472C4">
                  <a:lumMod val="20000"/>
                  <a:lumOff val="80000"/>
                </a:srgbClr>
              </a:solidFill>
              <a:ln w="19050">
                <a:noFill/>
              </a:ln>
              <a:effectLst/>
            </c:spPr>
            <c:extLst>
              <c:ext xmlns:c16="http://schemas.microsoft.com/office/drawing/2014/chart" uri="{C3380CC4-5D6E-409C-BE32-E72D297353CC}">
                <c16:uniqueId val="{00000007-23D6-4C31-8871-629DE9598D7E}"/>
              </c:ext>
            </c:extLst>
          </c:dPt>
          <c:cat>
            <c:strRef>
              <c:f>'Estereotipos simples'!$G$24:$G$27</c:f>
              <c:strCache>
                <c:ptCount val="4"/>
                <c:pt idx="0">
                  <c:v>Vulnerables</c:v>
                </c:pt>
                <c:pt idx="1">
                  <c:v>Incapaces de valerse por sí mismos</c:v>
                </c:pt>
                <c:pt idx="2">
                  <c:v>Comerciantes</c:v>
                </c:pt>
                <c:pt idx="3">
                  <c:v>Incapacidad Política</c:v>
                </c:pt>
              </c:strCache>
            </c:strRef>
          </c:cat>
          <c:val>
            <c:numRef>
              <c:f>'Estereotipos simples'!$H$24:$H$27</c:f>
              <c:numCache>
                <c:formatCode>0%</c:formatCode>
                <c:ptCount val="4"/>
                <c:pt idx="0">
                  <c:v>0.4</c:v>
                </c:pt>
                <c:pt idx="1">
                  <c:v>0.4</c:v>
                </c:pt>
                <c:pt idx="2">
                  <c:v>0.1</c:v>
                </c:pt>
                <c:pt idx="3">
                  <c:v>0.1</c:v>
                </c:pt>
              </c:numCache>
            </c:numRef>
          </c:val>
          <c:extLst>
            <c:ext xmlns:c16="http://schemas.microsoft.com/office/drawing/2014/chart" uri="{C3380CC4-5D6E-409C-BE32-E72D297353CC}">
              <c16:uniqueId val="{00000008-23D6-4C31-8871-629DE9598D7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70AD47">
                <a:lumMod val="20000"/>
                <a:lumOff val="80000"/>
              </a:srgbClr>
            </a:solidFill>
            <a:ln>
              <a:noFill/>
            </a:ln>
          </c:spPr>
          <c:dPt>
            <c:idx val="0"/>
            <c:bubble3D val="0"/>
            <c:spPr>
              <a:solidFill>
                <a:srgbClr val="70AD47">
                  <a:lumMod val="75000"/>
                </a:srgbClr>
              </a:solidFill>
              <a:ln w="19050">
                <a:noFill/>
              </a:ln>
              <a:effectLst/>
            </c:spPr>
            <c:extLst>
              <c:ext xmlns:c16="http://schemas.microsoft.com/office/drawing/2014/chart" uri="{C3380CC4-5D6E-409C-BE32-E72D297353CC}">
                <c16:uniqueId val="{00000001-55CF-4C6F-8169-DD497E00BD90}"/>
              </c:ext>
            </c:extLst>
          </c:dPt>
          <c:dPt>
            <c:idx val="1"/>
            <c:bubble3D val="0"/>
            <c:spPr>
              <a:solidFill>
                <a:srgbClr val="70AD47">
                  <a:lumMod val="20000"/>
                  <a:lumOff val="80000"/>
                </a:srgbClr>
              </a:solidFill>
              <a:ln w="19050">
                <a:noFill/>
              </a:ln>
              <a:effectLst/>
            </c:spPr>
            <c:extLst>
              <c:ext xmlns:c16="http://schemas.microsoft.com/office/drawing/2014/chart" uri="{C3380CC4-5D6E-409C-BE32-E72D297353CC}">
                <c16:uniqueId val="{00000003-55CF-4C6F-8169-DD497E00BD90}"/>
              </c:ext>
            </c:extLst>
          </c:dPt>
          <c:dPt>
            <c:idx val="2"/>
            <c:bubble3D val="0"/>
            <c:spPr>
              <a:solidFill>
                <a:srgbClr val="70AD47">
                  <a:lumMod val="20000"/>
                  <a:lumOff val="80000"/>
                </a:srgbClr>
              </a:solidFill>
              <a:ln w="19050">
                <a:noFill/>
              </a:ln>
              <a:effectLst/>
            </c:spPr>
            <c:extLst>
              <c:ext xmlns:c16="http://schemas.microsoft.com/office/drawing/2014/chart" uri="{C3380CC4-5D6E-409C-BE32-E72D297353CC}">
                <c16:uniqueId val="{00000005-55CF-4C6F-8169-DD497E00BD90}"/>
              </c:ext>
            </c:extLst>
          </c:dPt>
          <c:dPt>
            <c:idx val="3"/>
            <c:bubble3D val="0"/>
            <c:spPr>
              <a:solidFill>
                <a:srgbClr val="70AD47">
                  <a:lumMod val="20000"/>
                  <a:lumOff val="80000"/>
                </a:srgbClr>
              </a:solidFill>
              <a:ln w="19050">
                <a:noFill/>
              </a:ln>
              <a:effectLst/>
            </c:spPr>
            <c:extLst>
              <c:ext xmlns:c16="http://schemas.microsoft.com/office/drawing/2014/chart" uri="{C3380CC4-5D6E-409C-BE32-E72D297353CC}">
                <c16:uniqueId val="{00000007-55CF-4C6F-8169-DD497E00BD90}"/>
              </c:ext>
            </c:extLst>
          </c:dPt>
          <c:dPt>
            <c:idx val="4"/>
            <c:bubble3D val="0"/>
            <c:spPr>
              <a:solidFill>
                <a:srgbClr val="70AD47">
                  <a:lumMod val="20000"/>
                  <a:lumOff val="80000"/>
                </a:srgbClr>
              </a:solidFill>
              <a:ln w="19050">
                <a:noFill/>
              </a:ln>
              <a:effectLst/>
            </c:spPr>
            <c:extLst>
              <c:ext xmlns:c16="http://schemas.microsoft.com/office/drawing/2014/chart" uri="{C3380CC4-5D6E-409C-BE32-E72D297353CC}">
                <c16:uniqueId val="{00000009-55CF-4C6F-8169-DD497E00BD90}"/>
              </c:ext>
            </c:extLst>
          </c:dPt>
          <c:cat>
            <c:strRef>
              <c:f>'Estereotipos simples'!$J$10:$J$14</c:f>
              <c:strCache>
                <c:ptCount val="5"/>
                <c:pt idx="0">
                  <c:v>Vulnerables</c:v>
                </c:pt>
                <c:pt idx="1">
                  <c:v>Incapacidad Política</c:v>
                </c:pt>
                <c:pt idx="2">
                  <c:v>Indefensos</c:v>
                </c:pt>
                <c:pt idx="3">
                  <c:v>Manipulables</c:v>
                </c:pt>
                <c:pt idx="4">
                  <c:v>Representación</c:v>
                </c:pt>
              </c:strCache>
            </c:strRef>
          </c:cat>
          <c:val>
            <c:numRef>
              <c:f>'Estereotipos simples'!$K$10:$K$14</c:f>
              <c:numCache>
                <c:formatCode>0%</c:formatCode>
                <c:ptCount val="5"/>
                <c:pt idx="0">
                  <c:v>0.36</c:v>
                </c:pt>
                <c:pt idx="1">
                  <c:v>0.27</c:v>
                </c:pt>
                <c:pt idx="2">
                  <c:v>0.18</c:v>
                </c:pt>
                <c:pt idx="3">
                  <c:v>0.09</c:v>
                </c:pt>
                <c:pt idx="4">
                  <c:v>0.09</c:v>
                </c:pt>
              </c:numCache>
            </c:numRef>
          </c:val>
          <c:extLst>
            <c:ext xmlns:c16="http://schemas.microsoft.com/office/drawing/2014/chart" uri="{C3380CC4-5D6E-409C-BE32-E72D297353CC}">
              <c16:uniqueId val="{0000000A-55CF-4C6F-8169-DD497E00BD9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doughnutChart>
        <c:varyColors val="1"/>
        <c:ser>
          <c:idx val="0"/>
          <c:order val="0"/>
          <c:spPr>
            <a:ln>
              <a:noFill/>
            </a:ln>
          </c:spPr>
          <c:dPt>
            <c:idx val="0"/>
            <c:bubble3D val="0"/>
            <c:spPr>
              <a:solidFill>
                <a:schemeClr val="accent2">
                  <a:lumMod val="75000"/>
                </a:schemeClr>
              </a:solidFill>
              <a:ln w="19050">
                <a:noFill/>
              </a:ln>
              <a:effectLst/>
            </c:spPr>
            <c:extLst>
              <c:ext xmlns:c16="http://schemas.microsoft.com/office/drawing/2014/chart" uri="{C3380CC4-5D6E-409C-BE32-E72D297353CC}">
                <c16:uniqueId val="{00000001-21D4-4CB9-823B-8CED9BC1FBAC}"/>
              </c:ext>
            </c:extLst>
          </c:dPt>
          <c:dPt>
            <c:idx val="1"/>
            <c:bubble3D val="0"/>
            <c:spPr>
              <a:solidFill>
                <a:schemeClr val="accent2">
                  <a:lumMod val="20000"/>
                  <a:lumOff val="80000"/>
                </a:schemeClr>
              </a:solidFill>
              <a:ln w="19050">
                <a:noFill/>
              </a:ln>
              <a:effectLst/>
            </c:spPr>
            <c:extLst>
              <c:ext xmlns:c16="http://schemas.microsoft.com/office/drawing/2014/chart" uri="{C3380CC4-5D6E-409C-BE32-E72D297353CC}">
                <c16:uniqueId val="{00000003-21D4-4CB9-823B-8CED9BC1FBAC}"/>
              </c:ext>
            </c:extLst>
          </c:dPt>
          <c:dPt>
            <c:idx val="2"/>
            <c:bubble3D val="0"/>
            <c:spPr>
              <a:solidFill>
                <a:schemeClr val="accent2">
                  <a:lumMod val="20000"/>
                  <a:lumOff val="80000"/>
                </a:schemeClr>
              </a:solidFill>
              <a:ln w="19050">
                <a:noFill/>
              </a:ln>
              <a:effectLst/>
            </c:spPr>
            <c:extLst>
              <c:ext xmlns:c16="http://schemas.microsoft.com/office/drawing/2014/chart" uri="{C3380CC4-5D6E-409C-BE32-E72D297353CC}">
                <c16:uniqueId val="{00000005-21D4-4CB9-823B-8CED9BC1FBAC}"/>
              </c:ext>
            </c:extLst>
          </c:dPt>
          <c:dPt>
            <c:idx val="3"/>
            <c:bubble3D val="0"/>
            <c:spPr>
              <a:solidFill>
                <a:schemeClr val="accent2">
                  <a:lumMod val="20000"/>
                  <a:lumOff val="80000"/>
                </a:schemeClr>
              </a:solidFill>
              <a:ln w="19050">
                <a:noFill/>
              </a:ln>
              <a:effectLst/>
            </c:spPr>
            <c:extLst>
              <c:ext xmlns:c16="http://schemas.microsoft.com/office/drawing/2014/chart" uri="{C3380CC4-5D6E-409C-BE32-E72D297353CC}">
                <c16:uniqueId val="{00000007-21D4-4CB9-823B-8CED9BC1FBAC}"/>
              </c:ext>
            </c:extLst>
          </c:dPt>
          <c:cat>
            <c:strRef>
              <c:f>'Estereotipos simples'!$N$10:$N$13</c:f>
              <c:strCache>
                <c:ptCount val="4"/>
                <c:pt idx="0">
                  <c:v>Agitadoras</c:v>
                </c:pt>
                <c:pt idx="1">
                  <c:v>Exóticad</c:v>
                </c:pt>
                <c:pt idx="2">
                  <c:v>Promiscuas</c:v>
                </c:pt>
                <c:pt idx="3">
                  <c:v>Vulnerables</c:v>
                </c:pt>
              </c:strCache>
            </c:strRef>
          </c:cat>
          <c:val>
            <c:numRef>
              <c:f>'Estereotipos simples'!$O$10:$O$13</c:f>
              <c:numCache>
                <c:formatCode>0%</c:formatCode>
                <c:ptCount val="4"/>
                <c:pt idx="0">
                  <c:v>0.69</c:v>
                </c:pt>
                <c:pt idx="1">
                  <c:v>0.15</c:v>
                </c:pt>
                <c:pt idx="2">
                  <c:v>0.08</c:v>
                </c:pt>
                <c:pt idx="3">
                  <c:v>0.08</c:v>
                </c:pt>
              </c:numCache>
            </c:numRef>
          </c:val>
          <c:extLst>
            <c:ext xmlns:c16="http://schemas.microsoft.com/office/drawing/2014/chart" uri="{C3380CC4-5D6E-409C-BE32-E72D297353CC}">
              <c16:uniqueId val="{00000008-21D4-4CB9-823B-8CED9BC1FBA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C00000"/>
            </a:solidFill>
            <a:ln>
              <a:noFill/>
            </a:ln>
          </c:spPr>
          <c:dPt>
            <c:idx val="0"/>
            <c:bubble3D val="0"/>
            <c:spPr>
              <a:solidFill>
                <a:srgbClr val="C00000"/>
              </a:solidFill>
              <a:ln w="19050">
                <a:noFill/>
              </a:ln>
              <a:effectLst/>
            </c:spPr>
            <c:extLst>
              <c:ext xmlns:c16="http://schemas.microsoft.com/office/drawing/2014/chart" uri="{C3380CC4-5D6E-409C-BE32-E72D297353CC}">
                <c16:uniqueId val="{00000001-D0FC-4A28-8346-E20A7418461B}"/>
              </c:ext>
            </c:extLst>
          </c:dPt>
          <c:dPt>
            <c:idx val="1"/>
            <c:bubble3D val="0"/>
            <c:spPr>
              <a:solidFill>
                <a:srgbClr val="FFD9D9"/>
              </a:solidFill>
              <a:ln w="19050">
                <a:noFill/>
              </a:ln>
              <a:effectLst/>
            </c:spPr>
            <c:extLst>
              <c:ext xmlns:c16="http://schemas.microsoft.com/office/drawing/2014/chart" uri="{C3380CC4-5D6E-409C-BE32-E72D297353CC}">
                <c16:uniqueId val="{00000003-D0FC-4A28-8346-E20A7418461B}"/>
              </c:ext>
            </c:extLst>
          </c:dPt>
          <c:dPt>
            <c:idx val="2"/>
            <c:bubble3D val="0"/>
            <c:spPr>
              <a:solidFill>
                <a:srgbClr val="FFD9D9"/>
              </a:solidFill>
              <a:ln w="19050">
                <a:noFill/>
              </a:ln>
              <a:effectLst/>
            </c:spPr>
            <c:extLst>
              <c:ext xmlns:c16="http://schemas.microsoft.com/office/drawing/2014/chart" uri="{C3380CC4-5D6E-409C-BE32-E72D297353CC}">
                <c16:uniqueId val="{00000005-D0FC-4A28-8346-E20A7418461B}"/>
              </c:ext>
            </c:extLst>
          </c:dPt>
          <c:cat>
            <c:strRef>
              <c:f>'[juventud_JOL_V2F.xlsx]Estereotipos simples'!$G$36:$G$38</c:f>
              <c:strCache>
                <c:ptCount val="3"/>
                <c:pt idx="0">
                  <c:v>Vulnerables</c:v>
                </c:pt>
                <c:pt idx="1">
                  <c:v>Incapaces de valerse por sí mismos</c:v>
                </c:pt>
                <c:pt idx="2">
                  <c:v>Informalidad</c:v>
                </c:pt>
              </c:strCache>
            </c:strRef>
          </c:cat>
          <c:val>
            <c:numRef>
              <c:f>'[juventud_JOL_V2F.xlsx]Estereotipos simples'!$H$36:$H$38</c:f>
              <c:numCache>
                <c:formatCode>0%</c:formatCode>
                <c:ptCount val="3"/>
                <c:pt idx="0">
                  <c:v>0.28000000000000003</c:v>
                </c:pt>
                <c:pt idx="1">
                  <c:v>0.42</c:v>
                </c:pt>
                <c:pt idx="2">
                  <c:v>0.14000000000000001</c:v>
                </c:pt>
              </c:numCache>
            </c:numRef>
          </c:val>
          <c:extLst>
            <c:ext xmlns:c16="http://schemas.microsoft.com/office/drawing/2014/chart" uri="{C3380CC4-5D6E-409C-BE32-E72D297353CC}">
              <c16:uniqueId val="{00000006-D0FC-4A28-8346-E20A7418461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dirty="0" err="1">
                <a:solidFill>
                  <a:schemeClr val="tx1"/>
                </a:solidFill>
              </a:rPr>
              <a:t>Notas</a:t>
            </a:r>
            <a:r>
              <a:rPr lang="en-US" b="1" dirty="0">
                <a:solidFill>
                  <a:schemeClr val="tx1"/>
                </a:solidFill>
              </a:rPr>
              <a:t> </a:t>
            </a:r>
            <a:r>
              <a:rPr lang="en-US" b="1" dirty="0" err="1">
                <a:solidFill>
                  <a:schemeClr val="tx1"/>
                </a:solidFill>
              </a:rPr>
              <a:t>estereotipadas</a:t>
            </a:r>
            <a:endParaRPr lang="en-US" b="1" dirty="0">
              <a:solidFill>
                <a:schemeClr val="tx1"/>
              </a:solidFill>
            </a:endParaRPr>
          </a:p>
        </c:rich>
      </c:tx>
      <c:layout>
        <c:manualLayout>
          <c:xMode val="edge"/>
          <c:yMode val="edge"/>
          <c:x val="0.36903164393183241"/>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0.22571235813833126"/>
          <c:y val="0.16606892543664875"/>
          <c:w val="0.73189919041809914"/>
          <c:h val="0.7628252902946776"/>
        </c:manualLayout>
      </c:layout>
      <c:barChart>
        <c:barDir val="bar"/>
        <c:grouping val="clustered"/>
        <c:varyColors val="0"/>
        <c:ser>
          <c:idx val="0"/>
          <c:order val="0"/>
          <c:spPr>
            <a:solidFill>
              <a:schemeClr val="tx1">
                <a:lumMod val="50000"/>
                <a:lumOff val="50000"/>
              </a:schemeClr>
            </a:solidFill>
            <a:ln>
              <a:noFill/>
            </a:ln>
            <a:effectLst/>
          </c:spPr>
          <c:invertIfNegative val="0"/>
          <c:dPt>
            <c:idx val="0"/>
            <c:invertIfNegative val="0"/>
            <c:bubble3D val="0"/>
            <c:spPr>
              <a:solidFill>
                <a:schemeClr val="bg1">
                  <a:lumMod val="85000"/>
                </a:schemeClr>
              </a:solidFill>
              <a:ln>
                <a:noFill/>
              </a:ln>
              <a:effectLst/>
            </c:spPr>
            <c:extLst>
              <c:ext xmlns:c16="http://schemas.microsoft.com/office/drawing/2014/chart" uri="{C3380CC4-5D6E-409C-BE32-E72D297353CC}">
                <c16:uniqueId val="{00000001-F337-47F9-8B8C-35BF8693E451}"/>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3-F337-47F9-8B8C-35BF8693E451}"/>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337-47F9-8B8C-35BF8693E45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 género junio2.xlsx]Hoja2'!$Q$96:$T$96</c:f>
              <c:strCache>
                <c:ptCount val="4"/>
                <c:pt idx="0">
                  <c:v>Candidata</c:v>
                </c:pt>
                <c:pt idx="1">
                  <c:v>Persona con discapacidad: general</c:v>
                </c:pt>
                <c:pt idx="2">
                  <c:v>Candidata</c:v>
                </c:pt>
                <c:pt idx="3">
                  <c:v>Persona indígena (Presidencia): general</c:v>
                </c:pt>
              </c:strCache>
            </c:strRef>
          </c:cat>
          <c:val>
            <c:numRef>
              <c:f>'[gráficas género junio2.xlsx]Hoja2'!$Q$97:$T$97</c:f>
              <c:numCache>
                <c:formatCode>0%</c:formatCode>
                <c:ptCount val="4"/>
                <c:pt idx="0">
                  <c:v>1</c:v>
                </c:pt>
                <c:pt idx="1">
                  <c:v>0.1</c:v>
                </c:pt>
                <c:pt idx="2">
                  <c:v>0.44</c:v>
                </c:pt>
                <c:pt idx="3">
                  <c:v>0.23</c:v>
                </c:pt>
              </c:numCache>
            </c:numRef>
          </c:val>
          <c:extLst>
            <c:ext xmlns:c16="http://schemas.microsoft.com/office/drawing/2014/chart" uri="{C3380CC4-5D6E-409C-BE32-E72D297353CC}">
              <c16:uniqueId val="{00000004-F337-47F9-8B8C-35BF8693E451}"/>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0.60000000000000009"/>
        </c:scaling>
        <c:delete val="1"/>
        <c:axPos val="b"/>
        <c:numFmt formatCode="0%" sourceLinked="1"/>
        <c:majorTickMark val="out"/>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dirty="0" err="1">
                <a:solidFill>
                  <a:schemeClr val="tx1"/>
                </a:solidFill>
              </a:rPr>
              <a:t>Notas</a:t>
            </a:r>
            <a:r>
              <a:rPr lang="en-US" b="1" dirty="0">
                <a:solidFill>
                  <a:schemeClr val="tx1"/>
                </a:solidFill>
              </a:rPr>
              <a:t> de </a:t>
            </a:r>
            <a:r>
              <a:rPr lang="en-US" b="1" dirty="0" err="1">
                <a:solidFill>
                  <a:schemeClr val="tx1"/>
                </a:solidFill>
              </a:rPr>
              <a:t>violencia</a:t>
            </a:r>
            <a:endParaRPr lang="en-US" b="1" dirty="0">
              <a:solidFill>
                <a:schemeClr val="tx1"/>
              </a:solidFill>
            </a:endParaRPr>
          </a:p>
        </c:rich>
      </c:tx>
      <c:layout>
        <c:manualLayout>
          <c:xMode val="edge"/>
          <c:yMode val="edge"/>
          <c:x val="0.39015840449521277"/>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0.23275461165945807"/>
          <c:y val="0.18835366932166897"/>
          <c:w val="0.73189919041809914"/>
          <c:h val="0.7628252902946776"/>
        </c:manualLayout>
      </c:layout>
      <c:barChart>
        <c:barDir val="bar"/>
        <c:grouping val="clustered"/>
        <c:varyColors val="0"/>
        <c:ser>
          <c:idx val="0"/>
          <c:order val="0"/>
          <c:tx>
            <c:strRef>
              <c:f>'[gráficas género junio2.xlsx]Hoja2'!$C$126</c:f>
              <c:strCache>
                <c:ptCount val="1"/>
                <c:pt idx="0">
                  <c:v>Violencia</c:v>
                </c:pt>
              </c:strCache>
            </c:strRef>
          </c:tx>
          <c:spPr>
            <a:solidFill>
              <a:schemeClr val="tx1">
                <a:lumMod val="65000"/>
                <a:lumOff val="35000"/>
              </a:schemeClr>
            </a:solidFill>
            <a:ln>
              <a:noFill/>
            </a:ln>
            <a:effectLst/>
          </c:spPr>
          <c:invertIfNegative val="0"/>
          <c:dPt>
            <c:idx val="0"/>
            <c:invertIfNegative val="0"/>
            <c:bubble3D val="0"/>
            <c:spPr>
              <a:solidFill>
                <a:schemeClr val="bg1">
                  <a:lumMod val="85000"/>
                </a:schemeClr>
              </a:solidFill>
              <a:ln>
                <a:noFill/>
              </a:ln>
              <a:effectLst/>
            </c:spPr>
            <c:extLst>
              <c:ext xmlns:c16="http://schemas.microsoft.com/office/drawing/2014/chart" uri="{C3380CC4-5D6E-409C-BE32-E72D297353CC}">
                <c16:uniqueId val="{00000001-FA45-45E4-8E86-55D9974CD3A2}"/>
              </c:ext>
            </c:extLst>
          </c:dPt>
          <c:dPt>
            <c:idx val="1"/>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3-FA45-45E4-8E86-55D9974CD3A2}"/>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5-FA45-45E4-8E86-55D9974CD3A2}"/>
              </c:ext>
            </c:extLst>
          </c:dPt>
          <c:dPt>
            <c:idx val="3"/>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7-FA45-45E4-8E86-55D9974CD3A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 género junio2.xlsx]Hoja2'!$D$125:$G$125</c:f>
              <c:strCache>
                <c:ptCount val="4"/>
                <c:pt idx="0">
                  <c:v>Candidata</c:v>
                </c:pt>
                <c:pt idx="1">
                  <c:v>Persona indígena (Senado): general</c:v>
                </c:pt>
                <c:pt idx="2">
                  <c:v>Candidata</c:v>
                </c:pt>
                <c:pt idx="3">
                  <c:v>Persona transgénero: general</c:v>
                </c:pt>
              </c:strCache>
            </c:strRef>
          </c:cat>
          <c:val>
            <c:numRef>
              <c:f>'[gráficas género junio2.xlsx]Hoja2'!$D$126:$G$126</c:f>
              <c:numCache>
                <c:formatCode>0%</c:formatCode>
                <c:ptCount val="4"/>
                <c:pt idx="0">
                  <c:v>1</c:v>
                </c:pt>
                <c:pt idx="1">
                  <c:v>7.0000000000000007E-2</c:v>
                </c:pt>
                <c:pt idx="2">
                  <c:v>0.7</c:v>
                </c:pt>
                <c:pt idx="3">
                  <c:v>0.13</c:v>
                </c:pt>
              </c:numCache>
            </c:numRef>
          </c:val>
          <c:extLst>
            <c:ext xmlns:c16="http://schemas.microsoft.com/office/drawing/2014/chart" uri="{C3380CC4-5D6E-409C-BE32-E72D297353CC}">
              <c16:uniqueId val="{00000008-FA45-45E4-8E86-55D9974CD3A2}"/>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1"/>
        </c:scaling>
        <c:delete val="1"/>
        <c:axPos val="b"/>
        <c:numFmt formatCode="0%" sourceLinked="1"/>
        <c:majorTickMark val="out"/>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 id="14">
  <a:schemeClr val="accent1"/>
</cs:colorStyle>
</file>

<file path=ppt/charts/colors5.xml><?xml version="1.0" encoding="utf-8"?>
<cs:colorStyle xmlns:cs="http://schemas.microsoft.com/office/drawing/2012/chartStyle" xmlns:a="http://schemas.openxmlformats.org/drawingml/2006/main" meth="withinLinear" id="16">
  <a:schemeClr val="accent3"/>
</cs:colorStyle>
</file>

<file path=ppt/charts/colors6.xml><?xml version="1.0" encoding="utf-8"?>
<cs:colorStyle xmlns:cs="http://schemas.microsoft.com/office/drawing/2012/chartStyle" xmlns:a="http://schemas.openxmlformats.org/drawingml/2006/main" meth="withinLinear" id="15">
  <a:schemeClr val="accent2"/>
</cs:colorStyle>
</file>

<file path=ppt/charts/colors7.xml><?xml version="1.0" encoding="utf-8"?>
<cs:colorStyle xmlns:cs="http://schemas.microsoft.com/office/drawing/2012/chartStyle" xmlns:a="http://schemas.openxmlformats.org/drawingml/2006/main" meth="withinLinear" id="14">
  <a:schemeClr val="accent1"/>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445BDF-9CFC-4193-9B73-31FDE08956CA}" type="doc">
      <dgm:prSet loTypeId="urn:microsoft.com/office/officeart/2005/8/layout/pyramid3" loCatId="pyramid" qsTypeId="urn:microsoft.com/office/officeart/2005/8/quickstyle/simple1" qsCatId="simple" csTypeId="urn:microsoft.com/office/officeart/2005/8/colors/accent1_2" csCatId="accent1" phldr="1"/>
      <dgm:spPr/>
      <dgm:t>
        <a:bodyPr/>
        <a:lstStyle/>
        <a:p>
          <a:endParaRPr lang="es-ES"/>
        </a:p>
      </dgm:t>
    </dgm:pt>
    <dgm:pt modelId="{9CD18CCD-5732-42B6-A6F4-173240E81854}">
      <dgm:prSet phldrT="[Texto]" custT="1"/>
      <dgm:spPr>
        <a:solidFill>
          <a:schemeClr val="bg1">
            <a:lumMod val="50000"/>
          </a:schemeClr>
        </a:solidFill>
      </dgm:spPr>
      <dgm:t>
        <a:bodyPr/>
        <a:lstStyle/>
        <a:p>
          <a:r>
            <a:rPr lang="es-ES" sz="2400" b="1" dirty="0"/>
            <a:t>Personas con discapacidad</a:t>
          </a:r>
        </a:p>
        <a:p>
          <a:r>
            <a:rPr lang="es-ES" sz="2400" b="1" dirty="0"/>
            <a:t>28</a:t>
          </a:r>
        </a:p>
      </dgm:t>
    </dgm:pt>
    <dgm:pt modelId="{62EBD13F-5CF5-41CE-9B00-B08DF0D4CF92}" type="parTrans" cxnId="{E2373B52-3BA5-461B-97E5-F82DDB8C2ACE}">
      <dgm:prSet/>
      <dgm:spPr/>
      <dgm:t>
        <a:bodyPr/>
        <a:lstStyle/>
        <a:p>
          <a:endParaRPr lang="es-ES"/>
        </a:p>
      </dgm:t>
    </dgm:pt>
    <dgm:pt modelId="{D8748737-CFB8-49AE-8B19-8FF470DC2778}" type="sibTrans" cxnId="{E2373B52-3BA5-461B-97E5-F82DDB8C2ACE}">
      <dgm:prSet/>
      <dgm:spPr/>
      <dgm:t>
        <a:bodyPr/>
        <a:lstStyle/>
        <a:p>
          <a:endParaRPr lang="es-ES"/>
        </a:p>
      </dgm:t>
    </dgm:pt>
    <dgm:pt modelId="{28F2D1DB-705F-41CD-BD20-2D09E1CB05DB}">
      <dgm:prSet phldrT="[Texto]" custT="1"/>
      <dgm:spPr>
        <a:solidFill>
          <a:schemeClr val="bg1">
            <a:lumMod val="85000"/>
          </a:schemeClr>
        </a:solidFill>
      </dgm:spPr>
      <dgm:t>
        <a:bodyPr/>
        <a:lstStyle/>
        <a:p>
          <a:r>
            <a:rPr lang="es-ES" sz="2000" b="1" dirty="0"/>
            <a:t>Personas mayores</a:t>
          </a:r>
        </a:p>
        <a:p>
          <a:r>
            <a:rPr lang="es-ES" sz="2000" b="1" dirty="0"/>
            <a:t>25</a:t>
          </a:r>
        </a:p>
      </dgm:t>
    </dgm:pt>
    <dgm:pt modelId="{48621C19-9352-408D-891F-BD030462CB0C}" type="parTrans" cxnId="{414AD366-A612-44A0-AAC9-1D4035193D8C}">
      <dgm:prSet/>
      <dgm:spPr/>
      <dgm:t>
        <a:bodyPr/>
        <a:lstStyle/>
        <a:p>
          <a:endParaRPr lang="es-ES"/>
        </a:p>
      </dgm:t>
    </dgm:pt>
    <dgm:pt modelId="{FE934602-5B8D-4C31-82EB-1810ACF5723C}" type="sibTrans" cxnId="{414AD366-A612-44A0-AAC9-1D4035193D8C}">
      <dgm:prSet/>
      <dgm:spPr/>
      <dgm:t>
        <a:bodyPr/>
        <a:lstStyle/>
        <a:p>
          <a:endParaRPr lang="es-ES"/>
        </a:p>
      </dgm:t>
    </dgm:pt>
    <dgm:pt modelId="{3ED09F36-49C4-4CA5-8AF6-A720BA6A6883}">
      <dgm:prSet phldrT="[Texto]" custT="1"/>
      <dgm:spPr>
        <a:solidFill>
          <a:srgbClr val="FAD6FE"/>
        </a:solidFill>
      </dgm:spPr>
      <dgm:t>
        <a:bodyPr/>
        <a:lstStyle/>
        <a:p>
          <a:r>
            <a:rPr lang="es-ES" sz="1800" b="1" dirty="0"/>
            <a:t>Juventudes</a:t>
          </a:r>
        </a:p>
        <a:p>
          <a:r>
            <a:rPr lang="es-ES" sz="1800" b="1" dirty="0"/>
            <a:t>9</a:t>
          </a:r>
        </a:p>
      </dgm:t>
    </dgm:pt>
    <dgm:pt modelId="{202A4336-20E1-4018-887F-E3E64043C5E1}" type="parTrans" cxnId="{2E783E99-C69C-4071-9EB1-F32E65902B8F}">
      <dgm:prSet/>
      <dgm:spPr/>
      <dgm:t>
        <a:bodyPr/>
        <a:lstStyle/>
        <a:p>
          <a:endParaRPr lang="es-ES"/>
        </a:p>
      </dgm:t>
    </dgm:pt>
    <dgm:pt modelId="{421766DA-16A3-4262-A680-BE5EB5C7634A}" type="sibTrans" cxnId="{2E783E99-C69C-4071-9EB1-F32E65902B8F}">
      <dgm:prSet/>
      <dgm:spPr/>
      <dgm:t>
        <a:bodyPr/>
        <a:lstStyle/>
        <a:p>
          <a:endParaRPr lang="es-ES"/>
        </a:p>
      </dgm:t>
    </dgm:pt>
    <dgm:pt modelId="{1CDABC8C-E488-4CB0-BFF4-38F9D2BD8C63}">
      <dgm:prSet custT="1"/>
      <dgm:spPr>
        <a:solidFill>
          <a:srgbClr val="CC0097"/>
        </a:solidFill>
      </dgm:spPr>
      <dgm:t>
        <a:bodyPr/>
        <a:lstStyle/>
        <a:p>
          <a:r>
            <a:rPr lang="es-ES" sz="1400" b="1" dirty="0"/>
            <a:t>Personas indígenas</a:t>
          </a:r>
        </a:p>
        <a:p>
          <a:r>
            <a:rPr lang="es-ES" sz="1400" b="1" dirty="0"/>
            <a:t>1</a:t>
          </a:r>
        </a:p>
      </dgm:t>
    </dgm:pt>
    <dgm:pt modelId="{8C65F958-4BC7-4E23-8B5C-47A26029EE05}" type="parTrans" cxnId="{B839D316-F81F-49CE-9CFD-0BAFBC016284}">
      <dgm:prSet/>
      <dgm:spPr/>
      <dgm:t>
        <a:bodyPr/>
        <a:lstStyle/>
        <a:p>
          <a:endParaRPr lang="es-ES"/>
        </a:p>
      </dgm:t>
    </dgm:pt>
    <dgm:pt modelId="{83360D96-AD68-4F0B-A740-C6CECAC41EC3}" type="sibTrans" cxnId="{B839D316-F81F-49CE-9CFD-0BAFBC016284}">
      <dgm:prSet/>
      <dgm:spPr/>
      <dgm:t>
        <a:bodyPr/>
        <a:lstStyle/>
        <a:p>
          <a:endParaRPr lang="es-ES"/>
        </a:p>
      </dgm:t>
    </dgm:pt>
    <dgm:pt modelId="{F512CEEF-9C14-4CED-9CCD-BCCE855B054E}" type="pres">
      <dgm:prSet presAssocID="{FB445BDF-9CFC-4193-9B73-31FDE08956CA}" presName="Name0" presStyleCnt="0">
        <dgm:presLayoutVars>
          <dgm:dir/>
          <dgm:animLvl val="lvl"/>
          <dgm:resizeHandles val="exact"/>
        </dgm:presLayoutVars>
      </dgm:prSet>
      <dgm:spPr/>
      <dgm:t>
        <a:bodyPr/>
        <a:lstStyle/>
        <a:p>
          <a:endParaRPr lang="es-ES"/>
        </a:p>
      </dgm:t>
    </dgm:pt>
    <dgm:pt modelId="{BEFFA45C-0FE5-4232-84FA-240172530398}" type="pres">
      <dgm:prSet presAssocID="{9CD18CCD-5732-42B6-A6F4-173240E81854}" presName="Name8" presStyleCnt="0"/>
      <dgm:spPr/>
    </dgm:pt>
    <dgm:pt modelId="{A2439E08-93D9-440D-8C8B-7D1554A45637}" type="pres">
      <dgm:prSet presAssocID="{9CD18CCD-5732-42B6-A6F4-173240E81854}" presName="level" presStyleLbl="node1" presStyleIdx="0" presStyleCnt="4">
        <dgm:presLayoutVars>
          <dgm:chMax val="1"/>
          <dgm:bulletEnabled val="1"/>
        </dgm:presLayoutVars>
      </dgm:prSet>
      <dgm:spPr/>
      <dgm:t>
        <a:bodyPr/>
        <a:lstStyle/>
        <a:p>
          <a:endParaRPr lang="es-ES"/>
        </a:p>
      </dgm:t>
    </dgm:pt>
    <dgm:pt modelId="{CAC94132-53ED-4A10-B27E-7F67A15A4D8C}" type="pres">
      <dgm:prSet presAssocID="{9CD18CCD-5732-42B6-A6F4-173240E81854}" presName="levelTx" presStyleLbl="revTx" presStyleIdx="0" presStyleCnt="0">
        <dgm:presLayoutVars>
          <dgm:chMax val="1"/>
          <dgm:bulletEnabled val="1"/>
        </dgm:presLayoutVars>
      </dgm:prSet>
      <dgm:spPr/>
      <dgm:t>
        <a:bodyPr/>
        <a:lstStyle/>
        <a:p>
          <a:endParaRPr lang="es-ES"/>
        </a:p>
      </dgm:t>
    </dgm:pt>
    <dgm:pt modelId="{DEFCA0F2-D04F-4856-9CB8-41CF71F477A1}" type="pres">
      <dgm:prSet presAssocID="{28F2D1DB-705F-41CD-BD20-2D09E1CB05DB}" presName="Name8" presStyleCnt="0"/>
      <dgm:spPr/>
    </dgm:pt>
    <dgm:pt modelId="{97326C54-9A60-4D9A-9DCD-81752C7351AD}" type="pres">
      <dgm:prSet presAssocID="{28F2D1DB-705F-41CD-BD20-2D09E1CB05DB}" presName="level" presStyleLbl="node1" presStyleIdx="1" presStyleCnt="4">
        <dgm:presLayoutVars>
          <dgm:chMax val="1"/>
          <dgm:bulletEnabled val="1"/>
        </dgm:presLayoutVars>
      </dgm:prSet>
      <dgm:spPr/>
      <dgm:t>
        <a:bodyPr/>
        <a:lstStyle/>
        <a:p>
          <a:endParaRPr lang="es-ES"/>
        </a:p>
      </dgm:t>
    </dgm:pt>
    <dgm:pt modelId="{A291ACD5-4CC9-462F-9DF6-9732D8BD7766}" type="pres">
      <dgm:prSet presAssocID="{28F2D1DB-705F-41CD-BD20-2D09E1CB05DB}" presName="levelTx" presStyleLbl="revTx" presStyleIdx="0" presStyleCnt="0">
        <dgm:presLayoutVars>
          <dgm:chMax val="1"/>
          <dgm:bulletEnabled val="1"/>
        </dgm:presLayoutVars>
      </dgm:prSet>
      <dgm:spPr/>
      <dgm:t>
        <a:bodyPr/>
        <a:lstStyle/>
        <a:p>
          <a:endParaRPr lang="es-ES"/>
        </a:p>
      </dgm:t>
    </dgm:pt>
    <dgm:pt modelId="{139ED2C9-B279-45C5-870B-55258BE46732}" type="pres">
      <dgm:prSet presAssocID="{3ED09F36-49C4-4CA5-8AF6-A720BA6A6883}" presName="Name8" presStyleCnt="0"/>
      <dgm:spPr/>
    </dgm:pt>
    <dgm:pt modelId="{8DC6F0F1-D2DA-4DF4-842C-4AABC707CB07}" type="pres">
      <dgm:prSet presAssocID="{3ED09F36-49C4-4CA5-8AF6-A720BA6A6883}" presName="level" presStyleLbl="node1" presStyleIdx="2" presStyleCnt="4">
        <dgm:presLayoutVars>
          <dgm:chMax val="1"/>
          <dgm:bulletEnabled val="1"/>
        </dgm:presLayoutVars>
      </dgm:prSet>
      <dgm:spPr/>
      <dgm:t>
        <a:bodyPr/>
        <a:lstStyle/>
        <a:p>
          <a:endParaRPr lang="es-ES"/>
        </a:p>
      </dgm:t>
    </dgm:pt>
    <dgm:pt modelId="{4F77F332-8CAD-434F-B6EE-43019C3F6646}" type="pres">
      <dgm:prSet presAssocID="{3ED09F36-49C4-4CA5-8AF6-A720BA6A6883}" presName="levelTx" presStyleLbl="revTx" presStyleIdx="0" presStyleCnt="0">
        <dgm:presLayoutVars>
          <dgm:chMax val="1"/>
          <dgm:bulletEnabled val="1"/>
        </dgm:presLayoutVars>
      </dgm:prSet>
      <dgm:spPr/>
      <dgm:t>
        <a:bodyPr/>
        <a:lstStyle/>
        <a:p>
          <a:endParaRPr lang="es-ES"/>
        </a:p>
      </dgm:t>
    </dgm:pt>
    <dgm:pt modelId="{38117120-0414-4B2C-873F-78E5B44861F8}" type="pres">
      <dgm:prSet presAssocID="{1CDABC8C-E488-4CB0-BFF4-38F9D2BD8C63}" presName="Name8" presStyleCnt="0"/>
      <dgm:spPr/>
    </dgm:pt>
    <dgm:pt modelId="{DC10FE0E-0451-4B22-AB55-E32B820FFC88}" type="pres">
      <dgm:prSet presAssocID="{1CDABC8C-E488-4CB0-BFF4-38F9D2BD8C63}" presName="level" presStyleLbl="node1" presStyleIdx="3" presStyleCnt="4">
        <dgm:presLayoutVars>
          <dgm:chMax val="1"/>
          <dgm:bulletEnabled val="1"/>
        </dgm:presLayoutVars>
      </dgm:prSet>
      <dgm:spPr/>
      <dgm:t>
        <a:bodyPr/>
        <a:lstStyle/>
        <a:p>
          <a:endParaRPr lang="es-ES"/>
        </a:p>
      </dgm:t>
    </dgm:pt>
    <dgm:pt modelId="{29735301-2ED4-4DE6-B99D-F693A10F9C3B}" type="pres">
      <dgm:prSet presAssocID="{1CDABC8C-E488-4CB0-BFF4-38F9D2BD8C63}" presName="levelTx" presStyleLbl="revTx" presStyleIdx="0" presStyleCnt="0">
        <dgm:presLayoutVars>
          <dgm:chMax val="1"/>
          <dgm:bulletEnabled val="1"/>
        </dgm:presLayoutVars>
      </dgm:prSet>
      <dgm:spPr/>
      <dgm:t>
        <a:bodyPr/>
        <a:lstStyle/>
        <a:p>
          <a:endParaRPr lang="es-ES"/>
        </a:p>
      </dgm:t>
    </dgm:pt>
  </dgm:ptLst>
  <dgm:cxnLst>
    <dgm:cxn modelId="{A9627FE5-0E6B-466D-BC5B-09298ACF32E0}" type="presOf" srcId="{1CDABC8C-E488-4CB0-BFF4-38F9D2BD8C63}" destId="{29735301-2ED4-4DE6-B99D-F693A10F9C3B}" srcOrd="1" destOrd="0" presId="urn:microsoft.com/office/officeart/2005/8/layout/pyramid3"/>
    <dgm:cxn modelId="{FB4C99C6-54C1-4B20-ADD0-2FBB6AF507C3}" type="presOf" srcId="{9CD18CCD-5732-42B6-A6F4-173240E81854}" destId="{CAC94132-53ED-4A10-B27E-7F67A15A4D8C}" srcOrd="1" destOrd="0" presId="urn:microsoft.com/office/officeart/2005/8/layout/pyramid3"/>
    <dgm:cxn modelId="{77E7044A-4D26-45EB-9C83-74FC7DD2B4FA}" type="presOf" srcId="{28F2D1DB-705F-41CD-BD20-2D09E1CB05DB}" destId="{A291ACD5-4CC9-462F-9DF6-9732D8BD7766}" srcOrd="1" destOrd="0" presId="urn:microsoft.com/office/officeart/2005/8/layout/pyramid3"/>
    <dgm:cxn modelId="{6DFFA777-3AEA-4324-80AE-3466D5E9660B}" type="presOf" srcId="{3ED09F36-49C4-4CA5-8AF6-A720BA6A6883}" destId="{4F77F332-8CAD-434F-B6EE-43019C3F6646}" srcOrd="1" destOrd="0" presId="urn:microsoft.com/office/officeart/2005/8/layout/pyramid3"/>
    <dgm:cxn modelId="{B839D316-F81F-49CE-9CFD-0BAFBC016284}" srcId="{FB445BDF-9CFC-4193-9B73-31FDE08956CA}" destId="{1CDABC8C-E488-4CB0-BFF4-38F9D2BD8C63}" srcOrd="3" destOrd="0" parTransId="{8C65F958-4BC7-4E23-8B5C-47A26029EE05}" sibTransId="{83360D96-AD68-4F0B-A740-C6CECAC41EC3}"/>
    <dgm:cxn modelId="{7427B8A0-85C0-4AEF-8DCF-BA16323D1AD3}" type="presOf" srcId="{9CD18CCD-5732-42B6-A6F4-173240E81854}" destId="{A2439E08-93D9-440D-8C8B-7D1554A45637}" srcOrd="0" destOrd="0" presId="urn:microsoft.com/office/officeart/2005/8/layout/pyramid3"/>
    <dgm:cxn modelId="{F7258953-59D9-42EF-A9B3-5E3F624A9988}" type="presOf" srcId="{1CDABC8C-E488-4CB0-BFF4-38F9D2BD8C63}" destId="{DC10FE0E-0451-4B22-AB55-E32B820FFC88}" srcOrd="0" destOrd="0" presId="urn:microsoft.com/office/officeart/2005/8/layout/pyramid3"/>
    <dgm:cxn modelId="{6EF5EF16-B2F2-40E2-8890-7425F7618B22}" type="presOf" srcId="{28F2D1DB-705F-41CD-BD20-2D09E1CB05DB}" destId="{97326C54-9A60-4D9A-9DCD-81752C7351AD}" srcOrd="0" destOrd="0" presId="urn:microsoft.com/office/officeart/2005/8/layout/pyramid3"/>
    <dgm:cxn modelId="{5E9D1147-48A1-4954-AAD5-95A1DFD10C67}" type="presOf" srcId="{FB445BDF-9CFC-4193-9B73-31FDE08956CA}" destId="{F512CEEF-9C14-4CED-9CCD-BCCE855B054E}" srcOrd="0" destOrd="0" presId="urn:microsoft.com/office/officeart/2005/8/layout/pyramid3"/>
    <dgm:cxn modelId="{2E783E99-C69C-4071-9EB1-F32E65902B8F}" srcId="{FB445BDF-9CFC-4193-9B73-31FDE08956CA}" destId="{3ED09F36-49C4-4CA5-8AF6-A720BA6A6883}" srcOrd="2" destOrd="0" parTransId="{202A4336-20E1-4018-887F-E3E64043C5E1}" sibTransId="{421766DA-16A3-4262-A680-BE5EB5C7634A}"/>
    <dgm:cxn modelId="{414AD366-A612-44A0-AAC9-1D4035193D8C}" srcId="{FB445BDF-9CFC-4193-9B73-31FDE08956CA}" destId="{28F2D1DB-705F-41CD-BD20-2D09E1CB05DB}" srcOrd="1" destOrd="0" parTransId="{48621C19-9352-408D-891F-BD030462CB0C}" sibTransId="{FE934602-5B8D-4C31-82EB-1810ACF5723C}"/>
    <dgm:cxn modelId="{A0B5A1F0-FCBE-4B25-A4B0-F46C24F43495}" type="presOf" srcId="{3ED09F36-49C4-4CA5-8AF6-A720BA6A6883}" destId="{8DC6F0F1-D2DA-4DF4-842C-4AABC707CB07}" srcOrd="0" destOrd="0" presId="urn:microsoft.com/office/officeart/2005/8/layout/pyramid3"/>
    <dgm:cxn modelId="{E2373B52-3BA5-461B-97E5-F82DDB8C2ACE}" srcId="{FB445BDF-9CFC-4193-9B73-31FDE08956CA}" destId="{9CD18CCD-5732-42B6-A6F4-173240E81854}" srcOrd="0" destOrd="0" parTransId="{62EBD13F-5CF5-41CE-9B00-B08DF0D4CF92}" sibTransId="{D8748737-CFB8-49AE-8B19-8FF470DC2778}"/>
    <dgm:cxn modelId="{D46D0044-5F2E-4F05-9B68-D3D18AC90F1D}" type="presParOf" srcId="{F512CEEF-9C14-4CED-9CCD-BCCE855B054E}" destId="{BEFFA45C-0FE5-4232-84FA-240172530398}" srcOrd="0" destOrd="0" presId="urn:microsoft.com/office/officeart/2005/8/layout/pyramid3"/>
    <dgm:cxn modelId="{C93640DF-C814-423C-A995-A2712A0E79F8}" type="presParOf" srcId="{BEFFA45C-0FE5-4232-84FA-240172530398}" destId="{A2439E08-93D9-440D-8C8B-7D1554A45637}" srcOrd="0" destOrd="0" presId="urn:microsoft.com/office/officeart/2005/8/layout/pyramid3"/>
    <dgm:cxn modelId="{93708666-FCE2-4517-97B2-34188D98BA28}" type="presParOf" srcId="{BEFFA45C-0FE5-4232-84FA-240172530398}" destId="{CAC94132-53ED-4A10-B27E-7F67A15A4D8C}" srcOrd="1" destOrd="0" presId="urn:microsoft.com/office/officeart/2005/8/layout/pyramid3"/>
    <dgm:cxn modelId="{17269D47-62BF-4726-95D5-D20A5E872280}" type="presParOf" srcId="{F512CEEF-9C14-4CED-9CCD-BCCE855B054E}" destId="{DEFCA0F2-D04F-4856-9CB8-41CF71F477A1}" srcOrd="1" destOrd="0" presId="urn:microsoft.com/office/officeart/2005/8/layout/pyramid3"/>
    <dgm:cxn modelId="{18E6DE47-E3C1-4E44-AA94-4CADC79898F0}" type="presParOf" srcId="{DEFCA0F2-D04F-4856-9CB8-41CF71F477A1}" destId="{97326C54-9A60-4D9A-9DCD-81752C7351AD}" srcOrd="0" destOrd="0" presId="urn:microsoft.com/office/officeart/2005/8/layout/pyramid3"/>
    <dgm:cxn modelId="{8EB0F944-9002-4D81-90DB-C9F2E5BB4B3E}" type="presParOf" srcId="{DEFCA0F2-D04F-4856-9CB8-41CF71F477A1}" destId="{A291ACD5-4CC9-462F-9DF6-9732D8BD7766}" srcOrd="1" destOrd="0" presId="urn:microsoft.com/office/officeart/2005/8/layout/pyramid3"/>
    <dgm:cxn modelId="{C5A9EBCF-82B5-4F92-8876-B1D303005EC9}" type="presParOf" srcId="{F512CEEF-9C14-4CED-9CCD-BCCE855B054E}" destId="{139ED2C9-B279-45C5-870B-55258BE46732}" srcOrd="2" destOrd="0" presId="urn:microsoft.com/office/officeart/2005/8/layout/pyramid3"/>
    <dgm:cxn modelId="{829BAE53-B1EB-40A9-A7EC-5158F872C0C4}" type="presParOf" srcId="{139ED2C9-B279-45C5-870B-55258BE46732}" destId="{8DC6F0F1-D2DA-4DF4-842C-4AABC707CB07}" srcOrd="0" destOrd="0" presId="urn:microsoft.com/office/officeart/2005/8/layout/pyramid3"/>
    <dgm:cxn modelId="{8C9B7757-97B7-42CF-8E3C-9F7B4AA971BE}" type="presParOf" srcId="{139ED2C9-B279-45C5-870B-55258BE46732}" destId="{4F77F332-8CAD-434F-B6EE-43019C3F6646}" srcOrd="1" destOrd="0" presId="urn:microsoft.com/office/officeart/2005/8/layout/pyramid3"/>
    <dgm:cxn modelId="{811BC6E1-7C53-4C3C-8572-8C3F785485A2}" type="presParOf" srcId="{F512CEEF-9C14-4CED-9CCD-BCCE855B054E}" destId="{38117120-0414-4B2C-873F-78E5B44861F8}" srcOrd="3" destOrd="0" presId="urn:microsoft.com/office/officeart/2005/8/layout/pyramid3"/>
    <dgm:cxn modelId="{70442D60-9A0D-4860-90B4-F096659AAD56}" type="presParOf" srcId="{38117120-0414-4B2C-873F-78E5B44861F8}" destId="{DC10FE0E-0451-4B22-AB55-E32B820FFC88}" srcOrd="0" destOrd="0" presId="urn:microsoft.com/office/officeart/2005/8/layout/pyramid3"/>
    <dgm:cxn modelId="{248F2D68-171C-412D-AE15-5B106169C5EB}" type="presParOf" srcId="{38117120-0414-4B2C-873F-78E5B44861F8}" destId="{29735301-2ED4-4DE6-B99D-F693A10F9C3B}"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439E08-93D9-440D-8C8B-7D1554A45637}">
      <dsp:nvSpPr>
        <dsp:cNvPr id="0" name=""/>
        <dsp:cNvSpPr/>
      </dsp:nvSpPr>
      <dsp:spPr>
        <a:xfrm rot="10800000">
          <a:off x="0" y="0"/>
          <a:ext cx="5665584" cy="1137650"/>
        </a:xfrm>
        <a:prstGeom prst="trapezoid">
          <a:avLst>
            <a:gd name="adj" fmla="val 62251"/>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1" kern="1200" dirty="0"/>
            <a:t>Personas con discapacidad</a:t>
          </a:r>
        </a:p>
        <a:p>
          <a:pPr lvl="0" algn="ctr" defTabSz="1066800">
            <a:lnSpc>
              <a:spcPct val="90000"/>
            </a:lnSpc>
            <a:spcBef>
              <a:spcPct val="0"/>
            </a:spcBef>
            <a:spcAft>
              <a:spcPct val="35000"/>
            </a:spcAft>
          </a:pPr>
          <a:r>
            <a:rPr lang="es-ES" sz="2400" b="1" kern="1200" dirty="0"/>
            <a:t>28</a:t>
          </a:r>
        </a:p>
      </dsp:txBody>
      <dsp:txXfrm rot="-10800000">
        <a:off x="991477" y="0"/>
        <a:ext cx="3682630" cy="1137650"/>
      </dsp:txXfrm>
    </dsp:sp>
    <dsp:sp modelId="{97326C54-9A60-4D9A-9DCD-81752C7351AD}">
      <dsp:nvSpPr>
        <dsp:cNvPr id="0" name=""/>
        <dsp:cNvSpPr/>
      </dsp:nvSpPr>
      <dsp:spPr>
        <a:xfrm rot="10800000">
          <a:off x="708198" y="1137650"/>
          <a:ext cx="4249188" cy="1137650"/>
        </a:xfrm>
        <a:prstGeom prst="trapezoid">
          <a:avLst>
            <a:gd name="adj" fmla="val 62251"/>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a:t>Personas mayores</a:t>
          </a:r>
        </a:p>
        <a:p>
          <a:pPr lvl="0" algn="ctr" defTabSz="889000">
            <a:lnSpc>
              <a:spcPct val="90000"/>
            </a:lnSpc>
            <a:spcBef>
              <a:spcPct val="0"/>
            </a:spcBef>
            <a:spcAft>
              <a:spcPct val="35000"/>
            </a:spcAft>
          </a:pPr>
          <a:r>
            <a:rPr lang="es-ES" sz="2000" b="1" kern="1200" dirty="0"/>
            <a:t>25</a:t>
          </a:r>
        </a:p>
      </dsp:txBody>
      <dsp:txXfrm rot="-10800000">
        <a:off x="1451806" y="1137650"/>
        <a:ext cx="2761972" cy="1137650"/>
      </dsp:txXfrm>
    </dsp:sp>
    <dsp:sp modelId="{8DC6F0F1-D2DA-4DF4-842C-4AABC707CB07}">
      <dsp:nvSpPr>
        <dsp:cNvPr id="0" name=""/>
        <dsp:cNvSpPr/>
      </dsp:nvSpPr>
      <dsp:spPr>
        <a:xfrm rot="10800000">
          <a:off x="1416396" y="2275301"/>
          <a:ext cx="2832792" cy="1137650"/>
        </a:xfrm>
        <a:prstGeom prst="trapezoid">
          <a:avLst>
            <a:gd name="adj" fmla="val 62251"/>
          </a:avLst>
        </a:prstGeom>
        <a:solidFill>
          <a:srgbClr val="FAD6F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a:t>Juventudes</a:t>
          </a:r>
        </a:p>
        <a:p>
          <a:pPr lvl="0" algn="ctr" defTabSz="800100">
            <a:lnSpc>
              <a:spcPct val="90000"/>
            </a:lnSpc>
            <a:spcBef>
              <a:spcPct val="0"/>
            </a:spcBef>
            <a:spcAft>
              <a:spcPct val="35000"/>
            </a:spcAft>
          </a:pPr>
          <a:r>
            <a:rPr lang="es-ES" sz="1800" b="1" kern="1200" dirty="0"/>
            <a:t>9</a:t>
          </a:r>
        </a:p>
      </dsp:txBody>
      <dsp:txXfrm rot="-10800000">
        <a:off x="1912134" y="2275301"/>
        <a:ext cx="1841315" cy="1137650"/>
      </dsp:txXfrm>
    </dsp:sp>
    <dsp:sp modelId="{DC10FE0E-0451-4B22-AB55-E32B820FFC88}">
      <dsp:nvSpPr>
        <dsp:cNvPr id="0" name=""/>
        <dsp:cNvSpPr/>
      </dsp:nvSpPr>
      <dsp:spPr>
        <a:xfrm rot="10800000">
          <a:off x="2124594" y="3412952"/>
          <a:ext cx="1416396" cy="1137650"/>
        </a:xfrm>
        <a:prstGeom prst="trapezoid">
          <a:avLst>
            <a:gd name="adj" fmla="val 62251"/>
          </a:avLst>
        </a:prstGeom>
        <a:solidFill>
          <a:srgbClr val="CC009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a:t>Personas indígenas</a:t>
          </a:r>
        </a:p>
        <a:p>
          <a:pPr lvl="0" algn="ctr" defTabSz="622300">
            <a:lnSpc>
              <a:spcPct val="90000"/>
            </a:lnSpc>
            <a:spcBef>
              <a:spcPct val="0"/>
            </a:spcBef>
            <a:spcAft>
              <a:spcPct val="35000"/>
            </a:spcAft>
          </a:pPr>
          <a:r>
            <a:rPr lang="es-ES" sz="1400" b="1" kern="1200" dirty="0"/>
            <a:t>1</a:t>
          </a:r>
        </a:p>
      </dsp:txBody>
      <dsp:txXfrm rot="-10800000">
        <a:off x="2124594" y="3412952"/>
        <a:ext cx="1416396" cy="1137650"/>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
        <p:nvSpPr>
          <p:cNvPr id="4" name="Marcador de fecha 3"/>
          <p:cNvSpPr>
            <a:spLocks noGrp="1"/>
          </p:cNvSpPr>
          <p:nvPr>
            <p:ph type="dt" sz="half" idx="10"/>
          </p:nvPr>
        </p:nvSpPr>
        <p:spPr/>
        <p:txBody>
          <a:bodyPr/>
          <a:lstStyle/>
          <a:p>
            <a:fld id="{06646C80-2CB8-47D1-8726-8EAF749BD8D5}" type="datetimeFigureOut">
              <a:rPr lang="es-MX" smtClean="0"/>
              <a:t>19/06/2019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153267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646C80-2CB8-47D1-8726-8EAF749BD8D5}" type="datetimeFigureOut">
              <a:rPr lang="es-MX" smtClean="0"/>
              <a:t>19/06/2019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3057137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646C80-2CB8-47D1-8726-8EAF749BD8D5}" type="datetimeFigureOut">
              <a:rPr lang="es-MX" smtClean="0"/>
              <a:t>19/06/2019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398809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646C80-2CB8-47D1-8726-8EAF749BD8D5}" type="datetimeFigureOut">
              <a:rPr lang="es-MX" smtClean="0"/>
              <a:t>19/06/2019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2000983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06646C80-2CB8-47D1-8726-8EAF749BD8D5}" type="datetimeFigureOut">
              <a:rPr lang="es-MX" smtClean="0"/>
              <a:t>19/06/2019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1300431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646C80-2CB8-47D1-8726-8EAF749BD8D5}" type="datetimeFigureOut">
              <a:rPr lang="es-MX" smtClean="0"/>
              <a:t>19/06/2019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3729824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646C80-2CB8-47D1-8726-8EAF749BD8D5}" type="datetimeFigureOut">
              <a:rPr lang="es-MX" smtClean="0"/>
              <a:t>19/06/2019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2858332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646C80-2CB8-47D1-8726-8EAF749BD8D5}" type="datetimeFigureOut">
              <a:rPr lang="es-MX" smtClean="0"/>
              <a:t>19/06/2019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316164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646C80-2CB8-47D1-8726-8EAF749BD8D5}" type="datetimeFigureOut">
              <a:rPr lang="es-MX" smtClean="0"/>
              <a:t>19/06/2019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355468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06646C80-2CB8-47D1-8726-8EAF749BD8D5}" type="datetimeFigureOut">
              <a:rPr lang="es-MX" smtClean="0"/>
              <a:t>19/06/2019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111422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06646C80-2CB8-47D1-8726-8EAF749BD8D5}" type="datetimeFigureOut">
              <a:rPr lang="es-MX" smtClean="0"/>
              <a:t>19/06/2019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FE2EC5A-7970-46C6-BDB7-2F5E633A75DC}" type="slidenum">
              <a:rPr lang="es-MX" smtClean="0"/>
              <a:t>‹Nº›</a:t>
            </a:fld>
            <a:endParaRPr lang="es-MX"/>
          </a:p>
        </p:txBody>
      </p:sp>
    </p:spTree>
    <p:extLst>
      <p:ext uri="{BB962C8B-B14F-4D97-AF65-F5344CB8AC3E}">
        <p14:creationId xmlns:p14="http://schemas.microsoft.com/office/powerpoint/2010/main" val="2012914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646C80-2CB8-47D1-8726-8EAF749BD8D5}" type="datetimeFigureOut">
              <a:rPr lang="es-MX" smtClean="0"/>
              <a:t>19/06/2019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2EC5A-7970-46C6-BDB7-2F5E633A75DC}" type="slidenum">
              <a:rPr lang="es-MX" smtClean="0"/>
              <a:t>‹Nº›</a:t>
            </a:fld>
            <a:endParaRPr lang="es-MX"/>
          </a:p>
        </p:txBody>
      </p:sp>
    </p:spTree>
    <p:extLst>
      <p:ext uri="{BB962C8B-B14F-4D97-AF65-F5344CB8AC3E}">
        <p14:creationId xmlns:p14="http://schemas.microsoft.com/office/powerpoint/2010/main" val="3549929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 Id="rId5" Type="http://schemas.openxmlformats.org/officeDocument/2006/relationships/chart" Target="../charts/chart15.xml"/><Relationship Id="rId4" Type="http://schemas.openxmlformats.org/officeDocument/2006/relationships/chart" Target="../charts/chart14.xml"/></Relationships>
</file>

<file path=ppt/slides/_rels/slide2.xml.rels><?xml version="1.0" encoding="UTF-8" standalone="yes"?>
<Relationships xmlns="http://schemas.openxmlformats.org/package/2006/relationships"><Relationship Id="rId8" Type="http://schemas.openxmlformats.org/officeDocument/2006/relationships/hyperlink" Target="http://bit.ly/2MGbIkR" TargetMode="External"/><Relationship Id="rId3" Type="http://schemas.openxmlformats.org/officeDocument/2006/relationships/image" Target="../media/image2.jpeg"/><Relationship Id="rId7" Type="http://schemas.openxmlformats.org/officeDocument/2006/relationships/hyperlink" Target="http://bit.ly/2MF5dyO" TargetMode="Externa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hyperlink" Target="http://bit.ly/2MIVNlQ" TargetMode="External"/><Relationship Id="rId11" Type="http://schemas.openxmlformats.org/officeDocument/2006/relationships/hyperlink" Target="http://bit.ly/2MGPijB" TargetMode="External"/><Relationship Id="rId5" Type="http://schemas.openxmlformats.org/officeDocument/2006/relationships/hyperlink" Target="http://bit.ly/2MGuPeB" TargetMode="External"/><Relationship Id="rId10" Type="http://schemas.openxmlformats.org/officeDocument/2006/relationships/hyperlink" Target="http://bit.ly/2MSZEga" TargetMode="External"/><Relationship Id="rId4" Type="http://schemas.openxmlformats.org/officeDocument/2006/relationships/image" Target="../media/image3.png"/><Relationship Id="rId9" Type="http://schemas.openxmlformats.org/officeDocument/2006/relationships/hyperlink" Target="http://bit.ly/2MGM2Vp"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chart" Target="../charts/chart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chart" Target="../charts/chart5.xml"/><Relationship Id="rId4" Type="http://schemas.openxmlformats.org/officeDocument/2006/relationships/diagramLayout" Target="../diagrams/layout1.xml"/><Relationship Id="rId9"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chart" Target="../charts/chart7.xml"/><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hyperlink" Target="http://bit.ly/2KmYSWH)"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bit.ly/2Rm1vsD)" TargetMode="Externa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cid:image001.png@01D52690.E77358A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1034424" y="2895600"/>
            <a:ext cx="11157575" cy="2486025"/>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1464543" y="3098463"/>
            <a:ext cx="10365972" cy="646331"/>
          </a:xfrm>
          <a:prstGeom prst="rect">
            <a:avLst/>
          </a:prstGeom>
          <a:noFill/>
        </p:spPr>
        <p:txBody>
          <a:bodyPr wrap="square" rtlCol="0">
            <a:spAutoFit/>
          </a:bodyPr>
          <a:lstStyle/>
          <a:p>
            <a:pPr algn="r"/>
            <a:r>
              <a:rPr lang="es-MX" sz="3600" b="1" dirty="0"/>
              <a:t>La comunicación política durante el </a:t>
            </a:r>
            <a:r>
              <a:rPr lang="es-MX" sz="3600" b="1" dirty="0" smtClean="0"/>
              <a:t>Proceso </a:t>
            </a:r>
            <a:r>
              <a:rPr lang="es-MX" sz="3600" b="1" dirty="0"/>
              <a:t>E</a:t>
            </a:r>
            <a:r>
              <a:rPr lang="es-MX" sz="3600" b="1" dirty="0" smtClean="0"/>
              <a:t>lectoral </a:t>
            </a:r>
            <a:endParaRPr lang="es-MX" sz="3600" b="1" dirty="0"/>
          </a:p>
        </p:txBody>
      </p:sp>
      <p:sp>
        <p:nvSpPr>
          <p:cNvPr id="3" name="CuadroTexto 2"/>
          <p:cNvSpPr txBox="1"/>
          <p:nvPr/>
        </p:nvSpPr>
        <p:spPr>
          <a:xfrm>
            <a:off x="9217120" y="3947657"/>
            <a:ext cx="2576945" cy="646331"/>
          </a:xfrm>
          <a:prstGeom prst="rect">
            <a:avLst/>
          </a:prstGeom>
          <a:noFill/>
        </p:spPr>
        <p:txBody>
          <a:bodyPr wrap="square" rtlCol="0">
            <a:spAutoFit/>
          </a:bodyPr>
          <a:lstStyle/>
          <a:p>
            <a:pPr algn="r"/>
            <a:r>
              <a:rPr lang="es-MX" sz="3600" b="1" dirty="0">
                <a:solidFill>
                  <a:srgbClr val="CC0097"/>
                </a:solidFill>
              </a:rPr>
              <a:t>2017 - 2018</a:t>
            </a:r>
          </a:p>
        </p:txBody>
      </p:sp>
      <p:sp>
        <p:nvSpPr>
          <p:cNvPr id="4" name="CuadroTexto 3"/>
          <p:cNvSpPr txBox="1"/>
          <p:nvPr/>
        </p:nvSpPr>
        <p:spPr>
          <a:xfrm>
            <a:off x="5202072" y="4751216"/>
            <a:ext cx="6591993" cy="461665"/>
          </a:xfrm>
          <a:prstGeom prst="rect">
            <a:avLst/>
          </a:prstGeom>
          <a:noFill/>
        </p:spPr>
        <p:txBody>
          <a:bodyPr wrap="square" rtlCol="0">
            <a:spAutoFit/>
          </a:bodyPr>
          <a:lstStyle/>
          <a:p>
            <a:pPr algn="r"/>
            <a:r>
              <a:rPr lang="es-MX" sz="2400" i="1" dirty="0"/>
              <a:t>Un análisis desde una perspectiva </a:t>
            </a:r>
            <a:r>
              <a:rPr lang="es-MX" sz="2400" i="1" dirty="0" err="1"/>
              <a:t>interseccional</a:t>
            </a:r>
            <a:endParaRPr lang="es-MX" sz="2400" i="1" dirty="0"/>
          </a:p>
        </p:txBody>
      </p:sp>
      <p:sp>
        <p:nvSpPr>
          <p:cNvPr id="5" name="Rectángulo 4"/>
          <p:cNvSpPr/>
          <p:nvPr/>
        </p:nvSpPr>
        <p:spPr>
          <a:xfrm>
            <a:off x="4151210" y="0"/>
            <a:ext cx="1712422" cy="548640"/>
          </a:xfrm>
          <a:prstGeom prst="rect">
            <a:avLst/>
          </a:prstGeom>
          <a:solidFill>
            <a:srgbClr val="A8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4866107" y="0"/>
            <a:ext cx="1712422" cy="548640"/>
          </a:xfrm>
          <a:prstGeom prst="rect">
            <a:avLst/>
          </a:prstGeom>
          <a:solidFill>
            <a:srgbClr val="CC0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5625333" y="0"/>
            <a:ext cx="1712422" cy="548640"/>
          </a:xfrm>
          <a:prstGeom prst="rect">
            <a:avLst/>
          </a:prstGeom>
          <a:solidFill>
            <a:srgbClr val="EE0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6384559" y="0"/>
            <a:ext cx="1712422" cy="548640"/>
          </a:xfrm>
          <a:prstGeom prst="rect">
            <a:avLst/>
          </a:prstGeom>
          <a:solidFill>
            <a:srgbClr val="FF8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7099456" y="0"/>
            <a:ext cx="1712422" cy="548640"/>
          </a:xfrm>
          <a:prstGeom prst="rect">
            <a:avLst/>
          </a:prstGeom>
          <a:solidFill>
            <a:srgbClr val="FF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7857295" y="0"/>
            <a:ext cx="1268392" cy="548640"/>
          </a:xfrm>
          <a:prstGeom prst="rect">
            <a:avLst/>
          </a:prstGeom>
          <a:solidFill>
            <a:srgbClr val="FFC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8498069" y="0"/>
            <a:ext cx="627617" cy="548640"/>
          </a:xfrm>
          <a:prstGeom prst="rect">
            <a:avLst/>
          </a:prstGeom>
          <a:solidFill>
            <a:srgbClr val="FF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a:off x="5791318" y="6309360"/>
            <a:ext cx="1712422" cy="548640"/>
          </a:xfrm>
          <a:prstGeom prst="rect">
            <a:avLst/>
          </a:prstGeom>
          <a:solidFill>
            <a:srgbClr val="A8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p:cNvSpPr/>
          <p:nvPr/>
        </p:nvSpPr>
        <p:spPr>
          <a:xfrm>
            <a:off x="5193488" y="6309360"/>
            <a:ext cx="1712422" cy="548640"/>
          </a:xfrm>
          <a:prstGeom prst="rect">
            <a:avLst/>
          </a:prstGeom>
          <a:solidFill>
            <a:srgbClr val="CC0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4571245" y="6309360"/>
            <a:ext cx="1712422" cy="548640"/>
          </a:xfrm>
          <a:prstGeom prst="rect">
            <a:avLst/>
          </a:prstGeom>
          <a:solidFill>
            <a:srgbClr val="EE0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p:cNvSpPr/>
          <p:nvPr/>
        </p:nvSpPr>
        <p:spPr>
          <a:xfrm>
            <a:off x="3930470" y="6309360"/>
            <a:ext cx="1712422" cy="548640"/>
          </a:xfrm>
          <a:prstGeom prst="rect">
            <a:avLst/>
          </a:prstGeom>
          <a:solidFill>
            <a:srgbClr val="FF8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p:cNvSpPr/>
          <p:nvPr/>
        </p:nvSpPr>
        <p:spPr>
          <a:xfrm>
            <a:off x="3302853" y="6309360"/>
            <a:ext cx="1712422" cy="548640"/>
          </a:xfrm>
          <a:prstGeom prst="rect">
            <a:avLst/>
          </a:prstGeom>
          <a:solidFill>
            <a:srgbClr val="FFB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p:cNvSpPr/>
          <p:nvPr/>
        </p:nvSpPr>
        <p:spPr>
          <a:xfrm>
            <a:off x="3124640" y="6309360"/>
            <a:ext cx="1268392" cy="548640"/>
          </a:xfrm>
          <a:prstGeom prst="rect">
            <a:avLst/>
          </a:prstGeom>
          <a:solidFill>
            <a:srgbClr val="FFC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p:cNvSpPr/>
          <p:nvPr/>
        </p:nvSpPr>
        <p:spPr>
          <a:xfrm>
            <a:off x="3124640" y="6309360"/>
            <a:ext cx="627617" cy="548640"/>
          </a:xfrm>
          <a:prstGeom prst="rect">
            <a:avLst/>
          </a:prstGeom>
          <a:solidFill>
            <a:srgbClr val="FF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 name="Imagen 19"/>
          <p:cNvPicPr>
            <a:picLocks noChangeAspect="1"/>
          </p:cNvPicPr>
          <p:nvPr/>
        </p:nvPicPr>
        <p:blipFill>
          <a:blip r:embed="rId2"/>
          <a:stretch>
            <a:fillRect/>
          </a:stretch>
        </p:blipFill>
        <p:spPr>
          <a:xfrm>
            <a:off x="5427456" y="1467386"/>
            <a:ext cx="2127112" cy="900715"/>
          </a:xfrm>
          <a:prstGeom prst="rect">
            <a:avLst/>
          </a:prstGeom>
        </p:spPr>
      </p:pic>
      <p:sp>
        <p:nvSpPr>
          <p:cNvPr id="21" name="Rectángulo 20"/>
          <p:cNvSpPr/>
          <p:nvPr/>
        </p:nvSpPr>
        <p:spPr>
          <a:xfrm>
            <a:off x="2497023" y="6309360"/>
            <a:ext cx="627617" cy="5486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p:cNvSpPr/>
          <p:nvPr/>
        </p:nvSpPr>
        <p:spPr>
          <a:xfrm>
            <a:off x="1863261" y="6309360"/>
            <a:ext cx="627617" cy="5486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p:cNvSpPr/>
          <p:nvPr/>
        </p:nvSpPr>
        <p:spPr>
          <a:xfrm>
            <a:off x="1244214" y="6309360"/>
            <a:ext cx="627617"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ángulo 23"/>
          <p:cNvSpPr/>
          <p:nvPr/>
        </p:nvSpPr>
        <p:spPr>
          <a:xfrm>
            <a:off x="619047" y="6309360"/>
            <a:ext cx="627617" cy="5486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p:cNvSpPr/>
          <p:nvPr/>
        </p:nvSpPr>
        <p:spPr>
          <a:xfrm>
            <a:off x="0" y="6309360"/>
            <a:ext cx="627617" cy="54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Rectángulo 25"/>
          <p:cNvSpPr/>
          <p:nvPr/>
        </p:nvSpPr>
        <p:spPr>
          <a:xfrm>
            <a:off x="9117116" y="0"/>
            <a:ext cx="627617" cy="5486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Rectángulo 26"/>
          <p:cNvSpPr/>
          <p:nvPr/>
        </p:nvSpPr>
        <p:spPr>
          <a:xfrm>
            <a:off x="9736162" y="536"/>
            <a:ext cx="627617" cy="5486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p:cNvSpPr/>
          <p:nvPr/>
        </p:nvSpPr>
        <p:spPr>
          <a:xfrm>
            <a:off x="10341458" y="0"/>
            <a:ext cx="627617" cy="5486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p:cNvSpPr/>
          <p:nvPr/>
        </p:nvSpPr>
        <p:spPr>
          <a:xfrm>
            <a:off x="10950194" y="0"/>
            <a:ext cx="627617" cy="5486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Rectángulo 29"/>
          <p:cNvSpPr/>
          <p:nvPr/>
        </p:nvSpPr>
        <p:spPr>
          <a:xfrm>
            <a:off x="11564382" y="0"/>
            <a:ext cx="627617" cy="5486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73455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áfico 6"/>
          <p:cNvGraphicFramePr>
            <a:graphicFrameLocks/>
          </p:cNvGraphicFramePr>
          <p:nvPr>
            <p:extLst>
              <p:ext uri="{D42A27DB-BD31-4B8C-83A1-F6EECF244321}">
                <p14:modId xmlns:p14="http://schemas.microsoft.com/office/powerpoint/2010/main" val="3329221063"/>
              </p:ext>
            </p:extLst>
          </p:nvPr>
        </p:nvGraphicFramePr>
        <p:xfrm>
          <a:off x="8793994" y="3762375"/>
          <a:ext cx="2799420" cy="29381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p:cNvGraphicFramePr>
            <a:graphicFrameLocks/>
          </p:cNvGraphicFramePr>
          <p:nvPr>
            <p:extLst>
              <p:ext uri="{D42A27DB-BD31-4B8C-83A1-F6EECF244321}">
                <p14:modId xmlns:p14="http://schemas.microsoft.com/office/powerpoint/2010/main" val="2513263735"/>
              </p:ext>
            </p:extLst>
          </p:nvPr>
        </p:nvGraphicFramePr>
        <p:xfrm>
          <a:off x="4028657" y="330205"/>
          <a:ext cx="8620126" cy="2861999"/>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Conector recto 2"/>
          <p:cNvCxnSpPr/>
          <p:nvPr/>
        </p:nvCxnSpPr>
        <p:spPr>
          <a:xfrm>
            <a:off x="4095750" y="44291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7822591" y="44291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4145154" y="4838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7845983" y="4838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4171950" y="5231474"/>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4145153" y="5600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4145153" y="59912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a:off x="4171949" y="638175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7845984" y="5231474"/>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7822591" y="5600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7824367" y="59912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7845983" y="638175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582163" y="1274771"/>
            <a:ext cx="3335281" cy="1815882"/>
          </a:xfrm>
          <a:prstGeom prst="rect">
            <a:avLst/>
          </a:prstGeom>
          <a:noFill/>
        </p:spPr>
        <p:txBody>
          <a:bodyPr wrap="square" rtlCol="0">
            <a:spAutoFit/>
          </a:bodyPr>
          <a:lstStyle/>
          <a:p>
            <a:pPr algn="just"/>
            <a:r>
              <a:rPr lang="es-MX" sz="1600" dirty="0"/>
              <a:t>El indicador de la derecha </a:t>
            </a:r>
            <a:r>
              <a:rPr lang="es-MX" sz="1600" b="1" dirty="0"/>
              <a:t>mide la invisibilidad </a:t>
            </a:r>
            <a:r>
              <a:rPr lang="es-MX" sz="1600" dirty="0"/>
              <a:t>de forma comparativa, sin embargo, como muestran los otros tres indicadores sobre la discriminación, la </a:t>
            </a:r>
            <a:r>
              <a:rPr lang="es-MX" sz="1600" b="1" dirty="0"/>
              <a:t>visibilidad no es en sí misma buena si no se combate la discriminación en la prensa.</a:t>
            </a:r>
          </a:p>
        </p:txBody>
      </p:sp>
      <p:sp>
        <p:nvSpPr>
          <p:cNvPr id="25" name="CuadroTexto 24"/>
          <p:cNvSpPr txBox="1"/>
          <p:nvPr/>
        </p:nvSpPr>
        <p:spPr>
          <a:xfrm>
            <a:off x="108065" y="221661"/>
            <a:ext cx="5341746" cy="400110"/>
          </a:xfrm>
          <a:prstGeom prst="rect">
            <a:avLst/>
          </a:prstGeom>
          <a:noFill/>
        </p:spPr>
        <p:txBody>
          <a:bodyPr wrap="square" rtlCol="0">
            <a:spAutoFit/>
          </a:bodyPr>
          <a:lstStyle/>
          <a:p>
            <a:r>
              <a:rPr lang="es-MX" sz="2000" b="1" dirty="0">
                <a:solidFill>
                  <a:schemeClr val="bg1">
                    <a:lumMod val="50000"/>
                  </a:schemeClr>
                </a:solidFill>
              </a:rPr>
              <a:t>La discriminación contra las comunidades </a:t>
            </a:r>
          </a:p>
        </p:txBody>
      </p:sp>
      <p:graphicFrame>
        <p:nvGraphicFramePr>
          <p:cNvPr id="26" name="Gráfico 25"/>
          <p:cNvGraphicFramePr>
            <a:graphicFrameLocks/>
          </p:cNvGraphicFramePr>
          <p:nvPr>
            <p:extLst/>
          </p:nvPr>
        </p:nvGraphicFramePr>
        <p:xfrm>
          <a:off x="582163" y="3741036"/>
          <a:ext cx="3702528" cy="29381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Gráfico 26"/>
          <p:cNvGraphicFramePr>
            <a:graphicFrameLocks/>
          </p:cNvGraphicFramePr>
          <p:nvPr>
            <p:extLst>
              <p:ext uri="{D42A27DB-BD31-4B8C-83A1-F6EECF244321}">
                <p14:modId xmlns:p14="http://schemas.microsoft.com/office/powerpoint/2010/main" val="1380613213"/>
              </p:ext>
            </p:extLst>
          </p:nvPr>
        </p:nvGraphicFramePr>
        <p:xfrm>
          <a:off x="5128009" y="3741036"/>
          <a:ext cx="2941577" cy="32416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09688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áfico 11"/>
          <p:cNvGraphicFramePr>
            <a:graphicFrameLocks/>
          </p:cNvGraphicFramePr>
          <p:nvPr>
            <p:extLst>
              <p:ext uri="{D42A27DB-BD31-4B8C-83A1-F6EECF244321}">
                <p14:modId xmlns:p14="http://schemas.microsoft.com/office/powerpoint/2010/main" val="3171571802"/>
              </p:ext>
            </p:extLst>
          </p:nvPr>
        </p:nvGraphicFramePr>
        <p:xfrm>
          <a:off x="3125670" y="1644684"/>
          <a:ext cx="10273842" cy="5213316"/>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p:cNvSpPr txBox="1"/>
          <p:nvPr/>
        </p:nvSpPr>
        <p:spPr>
          <a:xfrm>
            <a:off x="3125669" y="175664"/>
            <a:ext cx="8809156" cy="461665"/>
          </a:xfrm>
          <a:prstGeom prst="rect">
            <a:avLst/>
          </a:prstGeom>
          <a:noFill/>
        </p:spPr>
        <p:txBody>
          <a:bodyPr wrap="square" rtlCol="0">
            <a:spAutoFit/>
          </a:bodyPr>
          <a:lstStyle/>
          <a:p>
            <a:pPr algn="r"/>
            <a:r>
              <a:rPr lang="es-MX" sz="2400" b="1" dirty="0">
                <a:solidFill>
                  <a:srgbClr val="C40091"/>
                </a:solidFill>
              </a:rPr>
              <a:t>Tendencia por periodo electoral y grupo</a:t>
            </a:r>
          </a:p>
        </p:txBody>
      </p:sp>
      <p:sp>
        <p:nvSpPr>
          <p:cNvPr id="5" name="CuadroTexto 4"/>
          <p:cNvSpPr txBox="1"/>
          <p:nvPr/>
        </p:nvSpPr>
        <p:spPr>
          <a:xfrm>
            <a:off x="6739610" y="1381375"/>
            <a:ext cx="2973465" cy="738664"/>
          </a:xfrm>
          <a:prstGeom prst="rect">
            <a:avLst/>
          </a:prstGeom>
          <a:noFill/>
        </p:spPr>
        <p:txBody>
          <a:bodyPr wrap="square" rtlCol="0">
            <a:spAutoFit/>
          </a:bodyPr>
          <a:lstStyle/>
          <a:p>
            <a:r>
              <a:rPr lang="es-MX" b="1" dirty="0">
                <a:solidFill>
                  <a:srgbClr val="680373"/>
                </a:solidFill>
              </a:rPr>
              <a:t>La juventud fue la población </a:t>
            </a:r>
            <a:r>
              <a:rPr lang="es-MX" sz="2400" b="1" dirty="0">
                <a:solidFill>
                  <a:srgbClr val="C40091"/>
                </a:solidFill>
              </a:rPr>
              <a:t>más</a:t>
            </a:r>
            <a:r>
              <a:rPr lang="es-MX" b="1" dirty="0">
                <a:solidFill>
                  <a:schemeClr val="accent2">
                    <a:lumMod val="75000"/>
                  </a:schemeClr>
                </a:solidFill>
              </a:rPr>
              <a:t> </a:t>
            </a:r>
            <a:r>
              <a:rPr lang="es-MX" b="1" dirty="0">
                <a:solidFill>
                  <a:srgbClr val="680373"/>
                </a:solidFill>
              </a:rPr>
              <a:t>mencionada.</a:t>
            </a:r>
          </a:p>
        </p:txBody>
      </p:sp>
      <p:sp>
        <p:nvSpPr>
          <p:cNvPr id="6" name="CuadroTexto 5"/>
          <p:cNvSpPr txBox="1"/>
          <p:nvPr/>
        </p:nvSpPr>
        <p:spPr>
          <a:xfrm>
            <a:off x="948171" y="5098516"/>
            <a:ext cx="2851179" cy="1015663"/>
          </a:xfrm>
          <a:prstGeom prst="rect">
            <a:avLst/>
          </a:prstGeom>
          <a:noFill/>
        </p:spPr>
        <p:txBody>
          <a:bodyPr wrap="square" rtlCol="0">
            <a:spAutoFit/>
          </a:bodyPr>
          <a:lstStyle/>
          <a:p>
            <a:r>
              <a:rPr lang="es-MX" b="1" dirty="0">
                <a:solidFill>
                  <a:schemeClr val="accent2"/>
                </a:solidFill>
              </a:rPr>
              <a:t>Personas afromexicanas fue la población </a:t>
            </a:r>
            <a:r>
              <a:rPr lang="es-MX" sz="2400" b="1" dirty="0">
                <a:solidFill>
                  <a:schemeClr val="bg1">
                    <a:lumMod val="50000"/>
                  </a:schemeClr>
                </a:solidFill>
              </a:rPr>
              <a:t>menos</a:t>
            </a:r>
            <a:r>
              <a:rPr lang="es-MX" b="1" dirty="0">
                <a:solidFill>
                  <a:schemeClr val="accent2">
                    <a:lumMod val="75000"/>
                  </a:schemeClr>
                </a:solidFill>
              </a:rPr>
              <a:t> </a:t>
            </a:r>
            <a:r>
              <a:rPr lang="es-MX" b="1" dirty="0">
                <a:solidFill>
                  <a:schemeClr val="accent2"/>
                </a:solidFill>
              </a:rPr>
              <a:t>mencionada.</a:t>
            </a:r>
          </a:p>
        </p:txBody>
      </p:sp>
      <p:sp>
        <p:nvSpPr>
          <p:cNvPr id="7" name="CuadroTexto 6"/>
          <p:cNvSpPr txBox="1"/>
          <p:nvPr/>
        </p:nvSpPr>
        <p:spPr>
          <a:xfrm>
            <a:off x="8456814" y="2120039"/>
            <a:ext cx="3601835" cy="923330"/>
          </a:xfrm>
          <a:prstGeom prst="rect">
            <a:avLst/>
          </a:prstGeom>
          <a:noFill/>
        </p:spPr>
        <p:txBody>
          <a:bodyPr wrap="square" rtlCol="0">
            <a:spAutoFit/>
          </a:bodyPr>
          <a:lstStyle/>
          <a:p>
            <a:pPr algn="r"/>
            <a:r>
              <a:rPr lang="es-MX" dirty="0"/>
              <a:t>Todos las poblaciones fueron </a:t>
            </a:r>
            <a:r>
              <a:rPr lang="es-MX" b="1" dirty="0"/>
              <a:t>más mencionadas </a:t>
            </a:r>
            <a:r>
              <a:rPr lang="es-MX" dirty="0"/>
              <a:t>en </a:t>
            </a:r>
            <a:r>
              <a:rPr lang="es-MX" b="1" dirty="0">
                <a:solidFill>
                  <a:srgbClr val="C40091"/>
                </a:solidFill>
              </a:rPr>
              <a:t>época de campañas.</a:t>
            </a:r>
          </a:p>
        </p:txBody>
      </p:sp>
      <p:pic>
        <p:nvPicPr>
          <p:cNvPr id="8" name="Imagen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46422" y="1446897"/>
            <a:ext cx="493188" cy="607620"/>
          </a:xfrm>
          <a:prstGeom prst="rect">
            <a:avLst/>
          </a:prstGeom>
        </p:spPr>
      </p:pic>
      <p:pic>
        <p:nvPicPr>
          <p:cNvPr id="9" name="Imagen 8"/>
          <p:cNvPicPr>
            <a:picLocks noChangeAspect="1"/>
          </p:cNvPicPr>
          <p:nvPr/>
        </p:nvPicPr>
        <p:blipFill rotWithShape="1">
          <a:blip r:embed="rId4">
            <a:clrChange>
              <a:clrFrom>
                <a:srgbClr val="D2D4D4"/>
              </a:clrFrom>
              <a:clrTo>
                <a:srgbClr val="D2D4D4">
                  <a:alpha val="0"/>
                </a:srgbClr>
              </a:clrTo>
            </a:clrChange>
            <a:biLevel thresh="50000"/>
            <a:extLst>
              <a:ext uri="{28A0092B-C50C-407E-A947-70E740481C1C}">
                <a14:useLocalDpi xmlns:a14="http://schemas.microsoft.com/office/drawing/2010/main" val="0"/>
              </a:ext>
            </a:extLst>
          </a:blip>
          <a:srcRect l="71635" t="71396" r="19295" b="6229"/>
          <a:stretch/>
        </p:blipFill>
        <p:spPr>
          <a:xfrm>
            <a:off x="306045" y="5180936"/>
            <a:ext cx="647063" cy="573823"/>
          </a:xfrm>
          <a:prstGeom prst="rect">
            <a:avLst/>
          </a:prstGeom>
        </p:spPr>
      </p:pic>
      <p:graphicFrame>
        <p:nvGraphicFramePr>
          <p:cNvPr id="11" name="Tabla 10"/>
          <p:cNvGraphicFramePr>
            <a:graphicFrameLocks noGrp="1"/>
          </p:cNvGraphicFramePr>
          <p:nvPr>
            <p:extLst>
              <p:ext uri="{D42A27DB-BD31-4B8C-83A1-F6EECF244321}">
                <p14:modId xmlns:p14="http://schemas.microsoft.com/office/powerpoint/2010/main" val="635767382"/>
              </p:ext>
            </p:extLst>
          </p:nvPr>
        </p:nvGraphicFramePr>
        <p:xfrm>
          <a:off x="864403" y="1219258"/>
          <a:ext cx="3707598" cy="3742266"/>
        </p:xfrm>
        <a:graphic>
          <a:graphicData uri="http://schemas.openxmlformats.org/drawingml/2006/table">
            <a:tbl>
              <a:tblPr firstRow="1" bandRow="1">
                <a:tableStyleId>{BC89EF96-8CEA-46FF-86C4-4CE0E7609802}</a:tableStyleId>
              </a:tblPr>
              <a:tblGrid>
                <a:gridCol w="869939">
                  <a:extLst>
                    <a:ext uri="{9D8B030D-6E8A-4147-A177-3AD203B41FA5}">
                      <a16:colId xmlns:a16="http://schemas.microsoft.com/office/drawing/2014/main" val="4056325246"/>
                    </a:ext>
                  </a:extLst>
                </a:gridCol>
                <a:gridCol w="1453195">
                  <a:extLst>
                    <a:ext uri="{9D8B030D-6E8A-4147-A177-3AD203B41FA5}">
                      <a16:colId xmlns:a16="http://schemas.microsoft.com/office/drawing/2014/main" val="2032816573"/>
                    </a:ext>
                  </a:extLst>
                </a:gridCol>
                <a:gridCol w="1384464">
                  <a:extLst>
                    <a:ext uri="{9D8B030D-6E8A-4147-A177-3AD203B41FA5}">
                      <a16:colId xmlns:a16="http://schemas.microsoft.com/office/drawing/2014/main" val="1167483886"/>
                    </a:ext>
                  </a:extLst>
                </a:gridCol>
              </a:tblGrid>
              <a:tr h="255693">
                <a:tc>
                  <a:txBody>
                    <a:bodyPr/>
                    <a:lstStyle/>
                    <a:p>
                      <a:pPr algn="ctr">
                        <a:lnSpc>
                          <a:spcPct val="107000"/>
                        </a:lnSpc>
                        <a:spcAft>
                          <a:spcPts val="0"/>
                        </a:spcAft>
                      </a:pPr>
                      <a:r>
                        <a:rPr lang="es-MX" sz="1000" dirty="0">
                          <a:solidFill>
                            <a:schemeClr val="bg1"/>
                          </a:solidFill>
                          <a:effectLst/>
                        </a:rPr>
                        <a:t>Grupo</a:t>
                      </a:r>
                      <a:endParaRPr lang="es-MX"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lgn="ctr"/>
                      <a:r>
                        <a:rPr lang="es-MX" sz="1000" dirty="0">
                          <a:solidFill>
                            <a:schemeClr val="bg1"/>
                          </a:solidFill>
                        </a:rPr>
                        <a:t>Población (%)</a:t>
                      </a: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tc>
                  <a:txBody>
                    <a:bodyPr/>
                    <a:lstStyle/>
                    <a:p>
                      <a:pPr algn="ctr"/>
                      <a:r>
                        <a:rPr lang="es-MX" sz="1000" dirty="0">
                          <a:solidFill>
                            <a:schemeClr val="bg1"/>
                          </a:solidFill>
                        </a:rPr>
                        <a:t>Distribución</a:t>
                      </a: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solidFill>
                  </a:tcPr>
                </a:tc>
                <a:extLst>
                  <a:ext uri="{0D108BD9-81ED-4DB2-BD59-A6C34878D82A}">
                    <a16:rowId xmlns:a16="http://schemas.microsoft.com/office/drawing/2014/main" val="2621380108"/>
                  </a:ext>
                </a:extLst>
              </a:tr>
              <a:tr h="342510">
                <a:tc>
                  <a:txBody>
                    <a:bodyPr/>
                    <a:lstStyle/>
                    <a:p>
                      <a:pPr algn="l">
                        <a:lnSpc>
                          <a:spcPct val="107000"/>
                        </a:lnSpc>
                        <a:spcAft>
                          <a:spcPts val="0"/>
                        </a:spcAft>
                      </a:pPr>
                      <a:r>
                        <a:rPr lang="es-MX" sz="800" dirty="0">
                          <a:effectLst/>
                        </a:rPr>
                        <a:t>Juventudes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ctr"/>
                      <a:r>
                        <a:rPr lang="es-MX" sz="800" kern="1200" dirty="0">
                          <a:effectLst/>
                        </a:rPr>
                        <a:t>30.6 millones</a:t>
                      </a:r>
                      <a:r>
                        <a:rPr lang="es-MX" sz="800" kern="1200" baseline="0" dirty="0">
                          <a:effectLst/>
                        </a:rPr>
                        <a:t> </a:t>
                      </a:r>
                      <a:r>
                        <a:rPr lang="es-MX" sz="800" kern="1200" dirty="0">
                          <a:effectLst/>
                        </a:rPr>
                        <a:t>[15 a 29 años]</a:t>
                      </a:r>
                      <a:r>
                        <a:rPr lang="es-MX" sz="800" kern="1200" baseline="0" dirty="0">
                          <a:effectLst/>
                        </a:rPr>
                        <a:t> </a:t>
                      </a:r>
                      <a:r>
                        <a:rPr lang="es-MX" sz="800" kern="1200" dirty="0">
                          <a:effectLst/>
                        </a:rPr>
                        <a:t>(INEGI, 2015)</a:t>
                      </a:r>
                    </a:p>
                    <a:p>
                      <a:pPr algn="ctr"/>
                      <a:r>
                        <a:rPr lang="es-MX" sz="800" u="sng" kern="1200" dirty="0">
                          <a:effectLst/>
                          <a:hlinkClick r:id="rId5"/>
                        </a:rPr>
                        <a:t>http://bit.ly/2MGuPeB</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l"/>
                      <a:r>
                        <a:rPr lang="es-MX" sz="800" kern="1200" dirty="0">
                          <a:effectLst/>
                        </a:rPr>
                        <a:t>Chiapas: 28.5% son hombres y 28.6% mujeres.</a:t>
                      </a:r>
                      <a:br>
                        <a:rPr lang="es-MX" sz="800" kern="1200" dirty="0">
                          <a:effectLst/>
                        </a:rPr>
                      </a:br>
                      <a:r>
                        <a:rPr lang="es-MX" sz="800" u="sng" kern="1200" dirty="0">
                          <a:effectLst/>
                          <a:hlinkClick r:id="rId6"/>
                        </a:rPr>
                        <a:t>http://bit.ly/2MIVNlQ</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455479962"/>
                  </a:ext>
                </a:extLst>
              </a:tr>
              <a:tr h="255693">
                <a:tc>
                  <a:txBody>
                    <a:bodyPr/>
                    <a:lstStyle/>
                    <a:p>
                      <a:pPr algn="l">
                        <a:lnSpc>
                          <a:spcPct val="107000"/>
                        </a:lnSpc>
                        <a:spcAft>
                          <a:spcPts val="0"/>
                        </a:spcAft>
                      </a:pPr>
                      <a:r>
                        <a:rPr lang="es-MX" sz="800" dirty="0">
                          <a:effectLst/>
                        </a:rPr>
                        <a:t>Comunidades indígenas</a:t>
                      </a:r>
                      <a:endParaRPr lang="es-MX"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C00000">
                        <a:alpha val="30196"/>
                      </a:srgbClr>
                    </a:solidFill>
                  </a:tcPr>
                </a:tc>
                <a:tc>
                  <a:txBody>
                    <a:bodyPr/>
                    <a:lstStyle/>
                    <a:p>
                      <a:pPr algn="ctr"/>
                      <a:r>
                        <a:rPr lang="es-MX" sz="800" kern="1200" dirty="0">
                          <a:effectLst/>
                        </a:rPr>
                        <a:t>25,694,298 habitantes</a:t>
                      </a:r>
                      <a:r>
                        <a:rPr lang="es-MX" sz="800" kern="1200" baseline="0" dirty="0">
                          <a:effectLst/>
                        </a:rPr>
                        <a:t> </a:t>
                      </a:r>
                      <a:r>
                        <a:rPr lang="es-MX" sz="800" kern="1200" dirty="0">
                          <a:effectLst/>
                        </a:rPr>
                        <a:t>(INEGI,2015)</a:t>
                      </a:r>
                    </a:p>
                    <a:p>
                      <a:pPr algn="ctr"/>
                      <a:r>
                        <a:rPr lang="es-MX" sz="800" u="sng" kern="1200" dirty="0">
                          <a:effectLst/>
                          <a:hlinkClick r:id="rId7"/>
                        </a:rPr>
                        <a:t>http://bit.ly/2MF5dyO</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C00000">
                        <a:alpha val="30196"/>
                      </a:srgbClr>
                    </a:solidFill>
                  </a:tcPr>
                </a:tc>
                <a:tc>
                  <a:txBody>
                    <a:bodyPr/>
                    <a:lstStyle/>
                    <a:p>
                      <a:pPr algn="l"/>
                      <a:r>
                        <a:rPr lang="es-MX" sz="800" kern="1200" dirty="0">
                          <a:effectLst/>
                        </a:rPr>
                        <a:t>Oaxaca 32.2%</a:t>
                      </a:r>
                      <a:br>
                        <a:rPr lang="es-MX" sz="800" kern="1200" dirty="0">
                          <a:effectLst/>
                        </a:rPr>
                      </a:br>
                      <a:r>
                        <a:rPr lang="es-MX" sz="800" kern="1200" dirty="0">
                          <a:effectLst/>
                        </a:rPr>
                        <a:t>Yucatán 28.9%</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C00000">
                        <a:alpha val="30196"/>
                      </a:srgbClr>
                    </a:solidFill>
                  </a:tcPr>
                </a:tc>
                <a:extLst>
                  <a:ext uri="{0D108BD9-81ED-4DB2-BD59-A6C34878D82A}">
                    <a16:rowId xmlns:a16="http://schemas.microsoft.com/office/drawing/2014/main" val="3491292275"/>
                  </a:ext>
                </a:extLst>
              </a:tr>
              <a:tr h="255693">
                <a:tc>
                  <a:txBody>
                    <a:bodyPr/>
                    <a:lstStyle/>
                    <a:p>
                      <a:pPr algn="l">
                        <a:lnSpc>
                          <a:spcPct val="107000"/>
                        </a:lnSpc>
                        <a:spcAft>
                          <a:spcPts val="0"/>
                        </a:spcAft>
                      </a:pPr>
                      <a:r>
                        <a:rPr lang="es-MX" sz="800" dirty="0">
                          <a:effectLst/>
                        </a:rPr>
                        <a:t>Personas mayores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ctr"/>
                      <a:r>
                        <a:rPr lang="es-MX" sz="800" kern="1200" dirty="0">
                          <a:effectLst/>
                        </a:rPr>
                        <a:t>10,055,379 habitantes</a:t>
                      </a:r>
                      <a:r>
                        <a:rPr lang="es-MX" sz="800" kern="1200" baseline="0" dirty="0">
                          <a:effectLst/>
                        </a:rPr>
                        <a:t> </a:t>
                      </a:r>
                      <a:r>
                        <a:rPr lang="es-MX" sz="800" kern="1200" dirty="0">
                          <a:effectLst/>
                        </a:rPr>
                        <a:t>(INAPAM,2010)</a:t>
                      </a:r>
                    </a:p>
                    <a:p>
                      <a:pPr algn="ctr"/>
                      <a:r>
                        <a:rPr lang="es-MX" sz="800" u="sng" kern="1200" dirty="0">
                          <a:effectLst/>
                          <a:hlinkClick r:id="rId8"/>
                        </a:rPr>
                        <a:t>http://bit.ly/2MGbIkR</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l"/>
                      <a:r>
                        <a:rPr lang="es-MX" sz="800" kern="1200" dirty="0">
                          <a:effectLst/>
                        </a:rPr>
                        <a:t>CDMX 11.3%</a:t>
                      </a:r>
                      <a:br>
                        <a:rPr lang="es-MX" sz="800" kern="1200" dirty="0">
                          <a:effectLst/>
                        </a:rPr>
                      </a:br>
                      <a:r>
                        <a:rPr lang="es-MX" sz="800" kern="1200" dirty="0">
                          <a:effectLst/>
                        </a:rPr>
                        <a:t>Oaxaca 10.7%</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35053197"/>
                  </a:ext>
                </a:extLst>
              </a:tr>
              <a:tr h="431309">
                <a:tc>
                  <a:txBody>
                    <a:bodyPr/>
                    <a:lstStyle/>
                    <a:p>
                      <a:pPr algn="l">
                        <a:lnSpc>
                          <a:spcPct val="107000"/>
                        </a:lnSpc>
                        <a:spcAft>
                          <a:spcPts val="0"/>
                        </a:spcAft>
                      </a:pPr>
                      <a:r>
                        <a:rPr lang="es-MX" sz="800" dirty="0">
                          <a:effectLst/>
                        </a:rPr>
                        <a:t>Personas con discapacidad</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ctr"/>
                      <a:r>
                        <a:rPr lang="es-MX" sz="800" kern="1200" dirty="0">
                          <a:effectLst/>
                        </a:rPr>
                        <a:t>7,877,805 habitantes</a:t>
                      </a:r>
                      <a:r>
                        <a:rPr lang="es-MX" sz="800" kern="1200" baseline="0" dirty="0">
                          <a:effectLst/>
                        </a:rPr>
                        <a:t> </a:t>
                      </a:r>
                      <a:r>
                        <a:rPr lang="es-MX" sz="800" kern="1200" dirty="0">
                          <a:effectLst/>
                        </a:rPr>
                        <a:t>(ENADID, 2018)</a:t>
                      </a:r>
                    </a:p>
                    <a:p>
                      <a:pPr algn="ctr"/>
                      <a:r>
                        <a:rPr lang="es-MX" sz="800" u="sng" kern="1200" dirty="0">
                          <a:effectLst/>
                          <a:hlinkClick r:id="rId9"/>
                        </a:rPr>
                        <a:t>http://bit.ly/2MGM2Vp</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r>
                        <a:rPr lang="es-MX" sz="800" kern="1200" dirty="0">
                          <a:effectLst/>
                        </a:rPr>
                        <a:t>Nayarit y Durango. 86 y 75 personas por cada mil habitantes, respectivamente (2014)</a:t>
                      </a:r>
                    </a:p>
                    <a:p>
                      <a:pPr algn="l"/>
                      <a:r>
                        <a:rPr lang="es-MX" sz="800" kern="1200" dirty="0">
                          <a:effectLst/>
                        </a:rPr>
                        <a:t>[Nayarit y Durango 7 a 9.6% en 2018]</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165290535"/>
                  </a:ext>
                </a:extLst>
              </a:tr>
              <a:tr h="431309">
                <a:tc>
                  <a:txBody>
                    <a:bodyPr/>
                    <a:lstStyle/>
                    <a:p>
                      <a:pPr algn="l">
                        <a:lnSpc>
                          <a:spcPct val="107000"/>
                        </a:lnSpc>
                        <a:spcAft>
                          <a:spcPts val="0"/>
                        </a:spcAft>
                      </a:pPr>
                      <a:r>
                        <a:rPr lang="es-MX" sz="800" dirty="0">
                          <a:effectLst/>
                        </a:rPr>
                        <a:t>Comunidad LGBTTTIQ</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ctr"/>
                      <a:r>
                        <a:rPr lang="es-MX" sz="800" kern="1200" dirty="0">
                          <a:effectLst/>
                        </a:rPr>
                        <a:t>3.2% de la población de 18 años y más*</a:t>
                      </a:r>
                      <a:r>
                        <a:rPr lang="es-MX" sz="800" kern="1200" baseline="0" dirty="0">
                          <a:effectLst/>
                        </a:rPr>
                        <a:t> </a:t>
                      </a:r>
                      <a:r>
                        <a:rPr lang="es-MX" sz="800" kern="1200" dirty="0">
                          <a:effectLst/>
                        </a:rPr>
                        <a:t>(ENADIS 2017)</a:t>
                      </a:r>
                    </a:p>
                    <a:p>
                      <a:pPr algn="ctr"/>
                      <a:r>
                        <a:rPr lang="es-MX" sz="800" u="sng" kern="1200" dirty="0">
                          <a:effectLst/>
                          <a:hlinkClick r:id="rId10"/>
                        </a:rPr>
                        <a:t>http://bit.ly/2MSZEga</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a:txBody>
                    <a:bodyPr/>
                    <a:lstStyle/>
                    <a:p>
                      <a:pPr algn="l"/>
                      <a:r>
                        <a:rPr lang="es-MX" sz="800" kern="1200" dirty="0">
                          <a:effectLst/>
                        </a:rPr>
                        <a:t>CDMX 32.4%</a:t>
                      </a:r>
                    </a:p>
                    <a:p>
                      <a:pPr algn="l"/>
                      <a:r>
                        <a:rPr lang="es-MX" sz="800" kern="1200" dirty="0">
                          <a:effectLst/>
                        </a:rPr>
                        <a:t>Estado de México 11.8%</a:t>
                      </a:r>
                      <a:br>
                        <a:rPr lang="es-MX" sz="800" kern="1200" dirty="0">
                          <a:effectLst/>
                        </a:rPr>
                      </a:br>
                      <a:r>
                        <a:rPr lang="es-MX" sz="800" kern="1200" dirty="0">
                          <a:effectLst/>
                        </a:rPr>
                        <a:t>(ENDOSIG)</a:t>
                      </a:r>
                    </a:p>
                    <a:p>
                      <a:pPr algn="l"/>
                      <a:r>
                        <a:rPr lang="es-MX" sz="800" u="sng" kern="1200" dirty="0">
                          <a:effectLst/>
                          <a:hlinkClick r:id="rId11"/>
                        </a:rPr>
                        <a:t>http://bit.ly/2MGPijB</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3773902655"/>
                  </a:ext>
                </a:extLst>
              </a:tr>
              <a:tr h="361063">
                <a:tc>
                  <a:txBody>
                    <a:bodyPr/>
                    <a:lstStyle/>
                    <a:p>
                      <a:pPr algn="l">
                        <a:lnSpc>
                          <a:spcPct val="107000"/>
                        </a:lnSpc>
                        <a:spcAft>
                          <a:spcPts val="0"/>
                        </a:spcAft>
                      </a:pPr>
                      <a:r>
                        <a:rPr lang="es-MX" sz="800" dirty="0">
                          <a:effectLst/>
                        </a:rPr>
                        <a:t>Población afrodescendiente</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ctr"/>
                      <a:r>
                        <a:rPr lang="es-MX" sz="800" kern="1200" dirty="0">
                          <a:effectLst/>
                        </a:rPr>
                        <a:t>1,381,853 habitantes</a:t>
                      </a:r>
                      <a:r>
                        <a:rPr lang="es-MX" sz="800" kern="1200" baseline="0" dirty="0">
                          <a:effectLst/>
                        </a:rPr>
                        <a:t> </a:t>
                      </a:r>
                      <a:r>
                        <a:rPr lang="es-MX" sz="800" kern="1200" dirty="0">
                          <a:effectLst/>
                        </a:rPr>
                        <a:t>(INEGI,2015)</a:t>
                      </a:r>
                    </a:p>
                    <a:p>
                      <a:pPr algn="ctr"/>
                      <a:r>
                        <a:rPr lang="es-MX" sz="800" u="sng" kern="1200" dirty="0">
                          <a:effectLst/>
                          <a:hlinkClick r:id="rId7"/>
                        </a:rPr>
                        <a:t>http://bit.ly/2MF5dyO</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r>
                        <a:rPr lang="es-MX" sz="800" kern="1200" dirty="0">
                          <a:effectLst/>
                        </a:rPr>
                        <a:t>Guerrero 6.5%</a:t>
                      </a:r>
                      <a:endParaRPr lang="es-MX" sz="800" dirty="0"/>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730693386"/>
                  </a:ext>
                </a:extLst>
              </a:tr>
              <a:tr h="255693">
                <a:tc gridSpan="2">
                  <a:txBody>
                    <a:bodyPr/>
                    <a:lstStyle/>
                    <a:p>
                      <a:pPr algn="ctr">
                        <a:lnSpc>
                          <a:spcPct val="107000"/>
                        </a:lnSpc>
                        <a:spcAft>
                          <a:spcPts val="0"/>
                        </a:spcAft>
                      </a:pPr>
                      <a:r>
                        <a:rPr lang="es-MX" sz="800" dirty="0">
                          <a:effectLst/>
                        </a:rPr>
                        <a:t>Población</a:t>
                      </a:r>
                      <a:r>
                        <a:rPr lang="es-MX" sz="800" baseline="0" dirty="0">
                          <a:effectLst/>
                        </a:rPr>
                        <a:t> total</a:t>
                      </a:r>
                      <a:endParaRPr lang="es-MX" sz="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208" marR="64208"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tc hMerge="1">
                  <a:txBody>
                    <a:bodyPr/>
                    <a:lstStyle/>
                    <a:p>
                      <a:endParaRPr lang="es-MX" sz="1000" dirty="0"/>
                    </a:p>
                  </a:txBody>
                  <a:tcPr/>
                </a:tc>
                <a:tc>
                  <a:txBody>
                    <a:bodyPr/>
                    <a:lstStyle/>
                    <a:p>
                      <a:pPr algn="ctr"/>
                      <a:r>
                        <a:rPr lang="es-MX" sz="800" dirty="0"/>
                        <a:t>119, 530, 753</a:t>
                      </a:r>
                      <a:endParaRPr lang="es-MX" sz="800" b="1" dirty="0">
                        <a:solidFill>
                          <a:schemeClr val="bg1"/>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3672454181"/>
                  </a:ext>
                </a:extLst>
              </a:tr>
            </a:tbl>
          </a:graphicData>
        </a:graphic>
      </p:graphicFrame>
    </p:spTree>
    <p:extLst>
      <p:ext uri="{BB962C8B-B14F-4D97-AF65-F5344CB8AC3E}">
        <p14:creationId xmlns:p14="http://schemas.microsoft.com/office/powerpoint/2010/main" val="4097261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3125" y="1029002"/>
            <a:ext cx="3888636" cy="2590804"/>
          </a:xfrm>
          <a:prstGeom prst="rect">
            <a:avLst/>
          </a:prstGeom>
          <a:ln>
            <a:noFill/>
          </a:ln>
        </p:spPr>
      </p:pic>
      <p:sp>
        <p:nvSpPr>
          <p:cNvPr id="17" name="Conector 16"/>
          <p:cNvSpPr/>
          <p:nvPr/>
        </p:nvSpPr>
        <p:spPr>
          <a:xfrm rot="10800000" flipH="1" flipV="1">
            <a:off x="9996963" y="5367239"/>
            <a:ext cx="50307" cy="45719"/>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p:cNvSpPr/>
          <p:nvPr/>
        </p:nvSpPr>
        <p:spPr>
          <a:xfrm>
            <a:off x="2453287" y="5371439"/>
            <a:ext cx="1236607" cy="634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p:cNvSpPr/>
          <p:nvPr/>
        </p:nvSpPr>
        <p:spPr>
          <a:xfrm>
            <a:off x="4588081" y="4362897"/>
            <a:ext cx="284500" cy="169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p:cNvSpPr/>
          <p:nvPr/>
        </p:nvSpPr>
        <p:spPr>
          <a:xfrm>
            <a:off x="1061873" y="6485337"/>
            <a:ext cx="284500" cy="169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Conector 30"/>
          <p:cNvSpPr/>
          <p:nvPr/>
        </p:nvSpPr>
        <p:spPr>
          <a:xfrm rot="10800000" flipH="1" flipV="1">
            <a:off x="7596110" y="4031171"/>
            <a:ext cx="50307" cy="45719"/>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CuadroTexto 53"/>
          <p:cNvSpPr txBox="1"/>
          <p:nvPr/>
        </p:nvSpPr>
        <p:spPr>
          <a:xfrm>
            <a:off x="905785" y="732854"/>
            <a:ext cx="1720735" cy="338554"/>
          </a:xfrm>
          <a:prstGeom prst="rect">
            <a:avLst/>
          </a:prstGeom>
          <a:noFill/>
        </p:spPr>
        <p:txBody>
          <a:bodyPr wrap="square" rtlCol="0">
            <a:spAutoFit/>
          </a:bodyPr>
          <a:lstStyle/>
          <a:p>
            <a:pPr algn="ctr"/>
            <a:r>
              <a:rPr lang="es-MX" sz="1600" b="1" dirty="0">
                <a:solidFill>
                  <a:srgbClr val="680373"/>
                </a:solidFill>
              </a:rPr>
              <a:t>JUVENTUDES</a:t>
            </a:r>
          </a:p>
        </p:txBody>
      </p:sp>
      <p:sp>
        <p:nvSpPr>
          <p:cNvPr id="57" name="CuadroTexto 56"/>
          <p:cNvSpPr txBox="1"/>
          <p:nvPr/>
        </p:nvSpPr>
        <p:spPr>
          <a:xfrm>
            <a:off x="2920544" y="1404964"/>
            <a:ext cx="908403" cy="430887"/>
          </a:xfrm>
          <a:prstGeom prst="rect">
            <a:avLst/>
          </a:prstGeom>
          <a:noFill/>
        </p:spPr>
        <p:txBody>
          <a:bodyPr wrap="square" rtlCol="0">
            <a:spAutoFit/>
          </a:bodyPr>
          <a:lstStyle/>
          <a:p>
            <a:r>
              <a:rPr lang="es-MX" sz="1100" b="1" dirty="0"/>
              <a:t>En 5 entidades</a:t>
            </a:r>
          </a:p>
        </p:txBody>
      </p:sp>
      <p:sp>
        <p:nvSpPr>
          <p:cNvPr id="35" name="CuadroTexto 34"/>
          <p:cNvSpPr txBox="1"/>
          <p:nvPr/>
        </p:nvSpPr>
        <p:spPr>
          <a:xfrm>
            <a:off x="2012261" y="1453692"/>
            <a:ext cx="1396538" cy="369332"/>
          </a:xfrm>
          <a:prstGeom prst="rect">
            <a:avLst/>
          </a:prstGeom>
          <a:noFill/>
        </p:spPr>
        <p:txBody>
          <a:bodyPr wrap="square" rtlCol="0">
            <a:spAutoFit/>
          </a:bodyPr>
          <a:lstStyle/>
          <a:p>
            <a:pPr algn="ctr"/>
            <a:r>
              <a:rPr lang="es-MX" b="1" dirty="0">
                <a:solidFill>
                  <a:srgbClr val="B80088"/>
                </a:solidFill>
              </a:rPr>
              <a:t>42%</a:t>
            </a:r>
          </a:p>
        </p:txBody>
      </p:sp>
      <p:sp>
        <p:nvSpPr>
          <p:cNvPr id="3" name="Elipse 2"/>
          <p:cNvSpPr/>
          <p:nvPr/>
        </p:nvSpPr>
        <p:spPr>
          <a:xfrm>
            <a:off x="4480414" y="4854813"/>
            <a:ext cx="92139" cy="67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Elipse 23"/>
          <p:cNvSpPr/>
          <p:nvPr/>
        </p:nvSpPr>
        <p:spPr>
          <a:xfrm>
            <a:off x="5457158" y="4341259"/>
            <a:ext cx="121236" cy="76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7" name="Elipse 46"/>
          <p:cNvSpPr/>
          <p:nvPr/>
        </p:nvSpPr>
        <p:spPr>
          <a:xfrm>
            <a:off x="3819521" y="5312187"/>
            <a:ext cx="133373" cy="1334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CuadroTexto 26"/>
          <p:cNvSpPr txBox="1"/>
          <p:nvPr/>
        </p:nvSpPr>
        <p:spPr>
          <a:xfrm>
            <a:off x="7423761" y="67819"/>
            <a:ext cx="4813069" cy="369332"/>
          </a:xfrm>
          <a:prstGeom prst="rect">
            <a:avLst/>
          </a:prstGeom>
          <a:noFill/>
        </p:spPr>
        <p:txBody>
          <a:bodyPr wrap="square" rtlCol="0">
            <a:spAutoFit/>
          </a:bodyPr>
          <a:lstStyle/>
          <a:p>
            <a:pPr algn="r"/>
            <a:r>
              <a:rPr lang="es-MX" b="1" dirty="0">
                <a:solidFill>
                  <a:srgbClr val="B80088"/>
                </a:solidFill>
              </a:rPr>
              <a:t>¿Quién posicionó a cada comunidad y en dónde? </a:t>
            </a:r>
          </a:p>
        </p:txBody>
      </p:sp>
      <p:sp>
        <p:nvSpPr>
          <p:cNvPr id="38" name="Forma libre 37"/>
          <p:cNvSpPr/>
          <p:nvPr/>
        </p:nvSpPr>
        <p:spPr>
          <a:xfrm>
            <a:off x="2450582" y="2568508"/>
            <a:ext cx="640063" cy="707224"/>
          </a:xfrm>
          <a:custGeom>
            <a:avLst/>
            <a:gdLst>
              <a:gd name="connsiteX0" fmla="*/ 182880 w 1421477"/>
              <a:gd name="connsiteY0" fmla="*/ 83127 h 1571105"/>
              <a:gd name="connsiteX1" fmla="*/ 182880 w 1421477"/>
              <a:gd name="connsiteY1" fmla="*/ 83127 h 1571105"/>
              <a:gd name="connsiteX2" fmla="*/ 224444 w 1421477"/>
              <a:gd name="connsiteY2" fmla="*/ 141316 h 1571105"/>
              <a:gd name="connsiteX3" fmla="*/ 249382 w 1421477"/>
              <a:gd name="connsiteY3" fmla="*/ 182880 h 1571105"/>
              <a:gd name="connsiteX4" fmla="*/ 257695 w 1421477"/>
              <a:gd name="connsiteY4" fmla="*/ 207818 h 1571105"/>
              <a:gd name="connsiteX5" fmla="*/ 274320 w 1421477"/>
              <a:gd name="connsiteY5" fmla="*/ 224444 h 1571105"/>
              <a:gd name="connsiteX6" fmla="*/ 282633 w 1421477"/>
              <a:gd name="connsiteY6" fmla="*/ 266007 h 1571105"/>
              <a:gd name="connsiteX7" fmla="*/ 299258 w 1421477"/>
              <a:gd name="connsiteY7" fmla="*/ 315884 h 1571105"/>
              <a:gd name="connsiteX8" fmla="*/ 307571 w 1421477"/>
              <a:gd name="connsiteY8" fmla="*/ 357447 h 1571105"/>
              <a:gd name="connsiteX9" fmla="*/ 324197 w 1421477"/>
              <a:gd name="connsiteY9" fmla="*/ 382385 h 1571105"/>
              <a:gd name="connsiteX10" fmla="*/ 340822 w 1421477"/>
              <a:gd name="connsiteY10" fmla="*/ 432262 h 1571105"/>
              <a:gd name="connsiteX11" fmla="*/ 349135 w 1421477"/>
              <a:gd name="connsiteY11" fmla="*/ 457200 h 1571105"/>
              <a:gd name="connsiteX12" fmla="*/ 365760 w 1421477"/>
              <a:gd name="connsiteY12" fmla="*/ 482138 h 1571105"/>
              <a:gd name="connsiteX13" fmla="*/ 382386 w 1421477"/>
              <a:gd name="connsiteY13" fmla="*/ 532014 h 1571105"/>
              <a:gd name="connsiteX14" fmla="*/ 415637 w 1421477"/>
              <a:gd name="connsiteY14" fmla="*/ 565265 h 1571105"/>
              <a:gd name="connsiteX15" fmla="*/ 448887 w 1421477"/>
              <a:gd name="connsiteY15" fmla="*/ 606829 h 1571105"/>
              <a:gd name="connsiteX16" fmla="*/ 457200 w 1421477"/>
              <a:gd name="connsiteY16" fmla="*/ 631767 h 1571105"/>
              <a:gd name="connsiteX17" fmla="*/ 507077 w 1421477"/>
              <a:gd name="connsiteY17" fmla="*/ 681644 h 1571105"/>
              <a:gd name="connsiteX18" fmla="*/ 523702 w 1421477"/>
              <a:gd name="connsiteY18" fmla="*/ 706582 h 1571105"/>
              <a:gd name="connsiteX19" fmla="*/ 540327 w 1421477"/>
              <a:gd name="connsiteY19" fmla="*/ 739833 h 1571105"/>
              <a:gd name="connsiteX20" fmla="*/ 556953 w 1421477"/>
              <a:gd name="connsiteY20" fmla="*/ 756458 h 1571105"/>
              <a:gd name="connsiteX21" fmla="*/ 573578 w 1421477"/>
              <a:gd name="connsiteY21" fmla="*/ 781396 h 1571105"/>
              <a:gd name="connsiteX22" fmla="*/ 615142 w 1421477"/>
              <a:gd name="connsiteY22" fmla="*/ 814647 h 1571105"/>
              <a:gd name="connsiteX23" fmla="*/ 640080 w 1421477"/>
              <a:gd name="connsiteY23" fmla="*/ 864524 h 1571105"/>
              <a:gd name="connsiteX24" fmla="*/ 648393 w 1421477"/>
              <a:gd name="connsiteY24" fmla="*/ 889462 h 1571105"/>
              <a:gd name="connsiteX25" fmla="*/ 665018 w 1421477"/>
              <a:gd name="connsiteY25" fmla="*/ 922713 h 1571105"/>
              <a:gd name="connsiteX26" fmla="*/ 706582 w 1421477"/>
              <a:gd name="connsiteY26" fmla="*/ 964276 h 1571105"/>
              <a:gd name="connsiteX27" fmla="*/ 764771 w 1421477"/>
              <a:gd name="connsiteY27" fmla="*/ 1005840 h 1571105"/>
              <a:gd name="connsiteX28" fmla="*/ 773084 w 1421477"/>
              <a:gd name="connsiteY28" fmla="*/ 1039091 h 1571105"/>
              <a:gd name="connsiteX29" fmla="*/ 798022 w 1421477"/>
              <a:gd name="connsiteY29" fmla="*/ 1064029 h 1571105"/>
              <a:gd name="connsiteX30" fmla="*/ 864524 w 1421477"/>
              <a:gd name="connsiteY30" fmla="*/ 1097280 h 1571105"/>
              <a:gd name="connsiteX31" fmla="*/ 1005840 w 1421477"/>
              <a:gd name="connsiteY31" fmla="*/ 1122218 h 1571105"/>
              <a:gd name="connsiteX32" fmla="*/ 1113906 w 1421477"/>
              <a:gd name="connsiteY32" fmla="*/ 1147156 h 1571105"/>
              <a:gd name="connsiteX33" fmla="*/ 1138844 w 1421477"/>
              <a:gd name="connsiteY33" fmla="*/ 1163782 h 1571105"/>
              <a:gd name="connsiteX34" fmla="*/ 1163782 w 1421477"/>
              <a:gd name="connsiteY34" fmla="*/ 1221971 h 1571105"/>
              <a:gd name="connsiteX35" fmla="*/ 1230284 w 1421477"/>
              <a:gd name="connsiteY35" fmla="*/ 1246909 h 1571105"/>
              <a:gd name="connsiteX36" fmla="*/ 1246909 w 1421477"/>
              <a:gd name="connsiteY36" fmla="*/ 1271847 h 1571105"/>
              <a:gd name="connsiteX37" fmla="*/ 1313411 w 1421477"/>
              <a:gd name="connsiteY37" fmla="*/ 1288473 h 1571105"/>
              <a:gd name="connsiteX38" fmla="*/ 1421477 w 1421477"/>
              <a:gd name="connsiteY38" fmla="*/ 1429789 h 1571105"/>
              <a:gd name="connsiteX39" fmla="*/ 1421477 w 1421477"/>
              <a:gd name="connsiteY39" fmla="*/ 1512916 h 1571105"/>
              <a:gd name="connsiteX40" fmla="*/ 1379913 w 1421477"/>
              <a:gd name="connsiteY40" fmla="*/ 1562793 h 1571105"/>
              <a:gd name="connsiteX41" fmla="*/ 1105593 w 1421477"/>
              <a:gd name="connsiteY41" fmla="*/ 1571105 h 1571105"/>
              <a:gd name="connsiteX42" fmla="*/ 1080655 w 1421477"/>
              <a:gd name="connsiteY42" fmla="*/ 1529542 h 1571105"/>
              <a:gd name="connsiteX43" fmla="*/ 997527 w 1421477"/>
              <a:gd name="connsiteY43" fmla="*/ 1446414 h 1571105"/>
              <a:gd name="connsiteX44" fmla="*/ 989215 w 1421477"/>
              <a:gd name="connsiteY44" fmla="*/ 1388225 h 1571105"/>
              <a:gd name="connsiteX45" fmla="*/ 914400 w 1421477"/>
              <a:gd name="connsiteY45" fmla="*/ 1471353 h 1571105"/>
              <a:gd name="connsiteX46" fmla="*/ 814647 w 1421477"/>
              <a:gd name="connsiteY46" fmla="*/ 1404851 h 1571105"/>
              <a:gd name="connsiteX47" fmla="*/ 822960 w 1421477"/>
              <a:gd name="connsiteY47" fmla="*/ 1288473 h 1571105"/>
              <a:gd name="connsiteX48" fmla="*/ 714895 w 1421477"/>
              <a:gd name="connsiteY48" fmla="*/ 1280160 h 1571105"/>
              <a:gd name="connsiteX49" fmla="*/ 581891 w 1421477"/>
              <a:gd name="connsiteY49" fmla="*/ 1138844 h 1571105"/>
              <a:gd name="connsiteX50" fmla="*/ 540327 w 1421477"/>
              <a:gd name="connsiteY50" fmla="*/ 1205345 h 1571105"/>
              <a:gd name="connsiteX51" fmla="*/ 498764 w 1421477"/>
              <a:gd name="connsiteY51" fmla="*/ 1172094 h 1571105"/>
              <a:gd name="connsiteX52" fmla="*/ 448887 w 1421477"/>
              <a:gd name="connsiteY52" fmla="*/ 1188720 h 1571105"/>
              <a:gd name="connsiteX53" fmla="*/ 423949 w 1421477"/>
              <a:gd name="connsiteY53" fmla="*/ 1138844 h 1571105"/>
              <a:gd name="connsiteX54" fmla="*/ 382386 w 1421477"/>
              <a:gd name="connsiteY54" fmla="*/ 1138844 h 1571105"/>
              <a:gd name="connsiteX55" fmla="*/ 382386 w 1421477"/>
              <a:gd name="connsiteY55" fmla="*/ 1055716 h 1571105"/>
              <a:gd name="connsiteX56" fmla="*/ 432262 w 1421477"/>
              <a:gd name="connsiteY56" fmla="*/ 997527 h 1571105"/>
              <a:gd name="connsiteX57" fmla="*/ 448887 w 1421477"/>
              <a:gd name="connsiteY57" fmla="*/ 997527 h 1571105"/>
              <a:gd name="connsiteX58" fmla="*/ 473826 w 1421477"/>
              <a:gd name="connsiteY58" fmla="*/ 939338 h 1571105"/>
              <a:gd name="connsiteX59" fmla="*/ 382386 w 1421477"/>
              <a:gd name="connsiteY59" fmla="*/ 931025 h 1571105"/>
              <a:gd name="connsiteX60" fmla="*/ 349135 w 1421477"/>
              <a:gd name="connsiteY60" fmla="*/ 864524 h 1571105"/>
              <a:gd name="connsiteX61" fmla="*/ 365760 w 1421477"/>
              <a:gd name="connsiteY61" fmla="*/ 822960 h 1571105"/>
              <a:gd name="connsiteX62" fmla="*/ 390698 w 1421477"/>
              <a:gd name="connsiteY62" fmla="*/ 748145 h 1571105"/>
              <a:gd name="connsiteX63" fmla="*/ 432262 w 1421477"/>
              <a:gd name="connsiteY63" fmla="*/ 698269 h 1571105"/>
              <a:gd name="connsiteX64" fmla="*/ 390698 w 1421477"/>
              <a:gd name="connsiteY64" fmla="*/ 681644 h 1571105"/>
              <a:gd name="connsiteX65" fmla="*/ 332509 w 1421477"/>
              <a:gd name="connsiteY65" fmla="*/ 673331 h 1571105"/>
              <a:gd name="connsiteX66" fmla="*/ 290946 w 1421477"/>
              <a:gd name="connsiteY66" fmla="*/ 698269 h 1571105"/>
              <a:gd name="connsiteX67" fmla="*/ 274320 w 1421477"/>
              <a:gd name="connsiteY67" fmla="*/ 673331 h 1571105"/>
              <a:gd name="connsiteX68" fmla="*/ 249382 w 1421477"/>
              <a:gd name="connsiteY68" fmla="*/ 631767 h 1571105"/>
              <a:gd name="connsiteX69" fmla="*/ 282633 w 1421477"/>
              <a:gd name="connsiteY69" fmla="*/ 615142 h 1571105"/>
              <a:gd name="connsiteX70" fmla="*/ 307571 w 1421477"/>
              <a:gd name="connsiteY70" fmla="*/ 590204 h 1571105"/>
              <a:gd name="connsiteX71" fmla="*/ 290946 w 1421477"/>
              <a:gd name="connsiteY71" fmla="*/ 573578 h 1571105"/>
              <a:gd name="connsiteX72" fmla="*/ 249382 w 1421477"/>
              <a:gd name="connsiteY72" fmla="*/ 590204 h 1571105"/>
              <a:gd name="connsiteX73" fmla="*/ 249382 w 1421477"/>
              <a:gd name="connsiteY73" fmla="*/ 515389 h 1571105"/>
              <a:gd name="connsiteX74" fmla="*/ 216131 w 1421477"/>
              <a:gd name="connsiteY74" fmla="*/ 498764 h 1571105"/>
              <a:gd name="connsiteX75" fmla="*/ 182880 w 1421477"/>
              <a:gd name="connsiteY75" fmla="*/ 590204 h 1571105"/>
              <a:gd name="connsiteX76" fmla="*/ 157942 w 1421477"/>
              <a:gd name="connsiteY76" fmla="*/ 581891 h 1571105"/>
              <a:gd name="connsiteX77" fmla="*/ 91440 w 1421477"/>
              <a:gd name="connsiteY77" fmla="*/ 623454 h 1571105"/>
              <a:gd name="connsiteX78" fmla="*/ 41564 w 1421477"/>
              <a:gd name="connsiteY78" fmla="*/ 656705 h 1571105"/>
              <a:gd name="connsiteX79" fmla="*/ 16626 w 1421477"/>
              <a:gd name="connsiteY79" fmla="*/ 615142 h 1571105"/>
              <a:gd name="connsiteX80" fmla="*/ 41564 w 1421477"/>
              <a:gd name="connsiteY80" fmla="*/ 565265 h 1571105"/>
              <a:gd name="connsiteX81" fmla="*/ 49877 w 1421477"/>
              <a:gd name="connsiteY81" fmla="*/ 556953 h 1571105"/>
              <a:gd name="connsiteX82" fmla="*/ 33251 w 1421477"/>
              <a:gd name="connsiteY82" fmla="*/ 548640 h 1571105"/>
              <a:gd name="connsiteX83" fmla="*/ 74815 w 1421477"/>
              <a:gd name="connsiteY83" fmla="*/ 498764 h 1571105"/>
              <a:gd name="connsiteX84" fmla="*/ 91440 w 1421477"/>
              <a:gd name="connsiteY84" fmla="*/ 498764 h 1571105"/>
              <a:gd name="connsiteX85" fmla="*/ 124691 w 1421477"/>
              <a:gd name="connsiteY85" fmla="*/ 390698 h 1571105"/>
              <a:gd name="connsiteX86" fmla="*/ 66502 w 1421477"/>
              <a:gd name="connsiteY86" fmla="*/ 407324 h 1571105"/>
              <a:gd name="connsiteX87" fmla="*/ 41564 w 1421477"/>
              <a:gd name="connsiteY87" fmla="*/ 349134 h 1571105"/>
              <a:gd name="connsiteX88" fmla="*/ 0 w 1421477"/>
              <a:gd name="connsiteY88" fmla="*/ 274320 h 1571105"/>
              <a:gd name="connsiteX89" fmla="*/ 24938 w 1421477"/>
              <a:gd name="connsiteY89" fmla="*/ 224444 h 1571105"/>
              <a:gd name="connsiteX90" fmla="*/ 33251 w 1421477"/>
              <a:gd name="connsiteY90" fmla="*/ 157942 h 1571105"/>
              <a:gd name="connsiteX91" fmla="*/ 24938 w 1421477"/>
              <a:gd name="connsiteY91" fmla="*/ 116378 h 1571105"/>
              <a:gd name="connsiteX92" fmla="*/ 74815 w 1421477"/>
              <a:gd name="connsiteY92" fmla="*/ 66502 h 1571105"/>
              <a:gd name="connsiteX93" fmla="*/ 0 w 1421477"/>
              <a:gd name="connsiteY93" fmla="*/ 49876 h 1571105"/>
              <a:gd name="connsiteX94" fmla="*/ 99753 w 1421477"/>
              <a:gd name="connsiteY94" fmla="*/ 0 h 1571105"/>
              <a:gd name="connsiteX95" fmla="*/ 182880 w 1421477"/>
              <a:gd name="connsiteY95" fmla="*/ 83127 h 157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421477" h="1571105">
                <a:moveTo>
                  <a:pt x="182880" y="83127"/>
                </a:moveTo>
                <a:lnTo>
                  <a:pt x="182880" y="83127"/>
                </a:lnTo>
                <a:cubicBezTo>
                  <a:pt x="196735" y="102523"/>
                  <a:pt x="212180" y="120877"/>
                  <a:pt x="224444" y="141316"/>
                </a:cubicBezTo>
                <a:cubicBezTo>
                  <a:pt x="256820" y="195275"/>
                  <a:pt x="207256" y="140751"/>
                  <a:pt x="249382" y="182880"/>
                </a:cubicBezTo>
                <a:cubicBezTo>
                  <a:pt x="252153" y="191193"/>
                  <a:pt x="253187" y="200304"/>
                  <a:pt x="257695" y="207818"/>
                </a:cubicBezTo>
                <a:cubicBezTo>
                  <a:pt x="261727" y="214538"/>
                  <a:pt x="271233" y="217240"/>
                  <a:pt x="274320" y="224444"/>
                </a:cubicBezTo>
                <a:cubicBezTo>
                  <a:pt x="279886" y="237430"/>
                  <a:pt x="278916" y="252376"/>
                  <a:pt x="282633" y="266007"/>
                </a:cubicBezTo>
                <a:cubicBezTo>
                  <a:pt x="287244" y="282914"/>
                  <a:pt x="295821" y="298699"/>
                  <a:pt x="299258" y="315884"/>
                </a:cubicBezTo>
                <a:cubicBezTo>
                  <a:pt x="302029" y="329738"/>
                  <a:pt x="302610" y="344218"/>
                  <a:pt x="307571" y="357447"/>
                </a:cubicBezTo>
                <a:cubicBezTo>
                  <a:pt x="311079" y="366802"/>
                  <a:pt x="318655" y="374072"/>
                  <a:pt x="324197" y="382385"/>
                </a:cubicBezTo>
                <a:lnTo>
                  <a:pt x="340822" y="432262"/>
                </a:lnTo>
                <a:cubicBezTo>
                  <a:pt x="343593" y="440575"/>
                  <a:pt x="344275" y="449909"/>
                  <a:pt x="349135" y="457200"/>
                </a:cubicBezTo>
                <a:cubicBezTo>
                  <a:pt x="354677" y="465513"/>
                  <a:pt x="361702" y="473009"/>
                  <a:pt x="365760" y="482138"/>
                </a:cubicBezTo>
                <a:cubicBezTo>
                  <a:pt x="372878" y="498152"/>
                  <a:pt x="369994" y="519622"/>
                  <a:pt x="382386" y="532014"/>
                </a:cubicBezTo>
                <a:lnTo>
                  <a:pt x="415637" y="565265"/>
                </a:lnTo>
                <a:cubicBezTo>
                  <a:pt x="431099" y="580728"/>
                  <a:pt x="438402" y="585858"/>
                  <a:pt x="448887" y="606829"/>
                </a:cubicBezTo>
                <a:cubicBezTo>
                  <a:pt x="452806" y="614666"/>
                  <a:pt x="451820" y="624850"/>
                  <a:pt x="457200" y="631767"/>
                </a:cubicBezTo>
                <a:cubicBezTo>
                  <a:pt x="471635" y="650326"/>
                  <a:pt x="494035" y="662081"/>
                  <a:pt x="507077" y="681644"/>
                </a:cubicBezTo>
                <a:cubicBezTo>
                  <a:pt x="512619" y="689957"/>
                  <a:pt x="518745" y="697908"/>
                  <a:pt x="523702" y="706582"/>
                </a:cubicBezTo>
                <a:cubicBezTo>
                  <a:pt x="529850" y="717341"/>
                  <a:pt x="533453" y="729522"/>
                  <a:pt x="540327" y="739833"/>
                </a:cubicBezTo>
                <a:cubicBezTo>
                  <a:pt x="544674" y="746354"/>
                  <a:pt x="552057" y="750338"/>
                  <a:pt x="556953" y="756458"/>
                </a:cubicBezTo>
                <a:cubicBezTo>
                  <a:pt x="563194" y="764259"/>
                  <a:pt x="567337" y="773595"/>
                  <a:pt x="573578" y="781396"/>
                </a:cubicBezTo>
                <a:cubicBezTo>
                  <a:pt x="587115" y="798318"/>
                  <a:pt x="596625" y="802302"/>
                  <a:pt x="615142" y="814647"/>
                </a:cubicBezTo>
                <a:cubicBezTo>
                  <a:pt x="636037" y="877329"/>
                  <a:pt x="607851" y="800066"/>
                  <a:pt x="640080" y="864524"/>
                </a:cubicBezTo>
                <a:cubicBezTo>
                  <a:pt x="643999" y="872361"/>
                  <a:pt x="644941" y="881408"/>
                  <a:pt x="648393" y="889462"/>
                </a:cubicBezTo>
                <a:cubicBezTo>
                  <a:pt x="653274" y="900852"/>
                  <a:pt x="658870" y="911954"/>
                  <a:pt x="665018" y="922713"/>
                </a:cubicBezTo>
                <a:cubicBezTo>
                  <a:pt x="688072" y="963057"/>
                  <a:pt x="672446" y="935016"/>
                  <a:pt x="706582" y="964276"/>
                </a:cubicBezTo>
                <a:cubicBezTo>
                  <a:pt x="756788" y="1007309"/>
                  <a:pt x="718948" y="990565"/>
                  <a:pt x="764771" y="1005840"/>
                </a:cubicBezTo>
                <a:cubicBezTo>
                  <a:pt x="767542" y="1016924"/>
                  <a:pt x="767416" y="1029172"/>
                  <a:pt x="773084" y="1039091"/>
                </a:cubicBezTo>
                <a:cubicBezTo>
                  <a:pt x="778917" y="1049298"/>
                  <a:pt x="789096" y="1056378"/>
                  <a:pt x="798022" y="1064029"/>
                </a:cubicBezTo>
                <a:cubicBezTo>
                  <a:pt x="832932" y="1093952"/>
                  <a:pt x="824001" y="1087149"/>
                  <a:pt x="864524" y="1097280"/>
                </a:cubicBezTo>
                <a:cubicBezTo>
                  <a:pt x="925032" y="1137618"/>
                  <a:pt x="867001" y="1104862"/>
                  <a:pt x="1005840" y="1122218"/>
                </a:cubicBezTo>
                <a:cubicBezTo>
                  <a:pt x="1064532" y="1129555"/>
                  <a:pt x="1072401" y="1133323"/>
                  <a:pt x="1113906" y="1147156"/>
                </a:cubicBezTo>
                <a:cubicBezTo>
                  <a:pt x="1122219" y="1152698"/>
                  <a:pt x="1132603" y="1155981"/>
                  <a:pt x="1138844" y="1163782"/>
                </a:cubicBezTo>
                <a:cubicBezTo>
                  <a:pt x="1178582" y="1213455"/>
                  <a:pt x="1104339" y="1162528"/>
                  <a:pt x="1163782" y="1221971"/>
                </a:cubicBezTo>
                <a:cubicBezTo>
                  <a:pt x="1178271" y="1236460"/>
                  <a:pt x="1211731" y="1242270"/>
                  <a:pt x="1230284" y="1246909"/>
                </a:cubicBezTo>
                <a:cubicBezTo>
                  <a:pt x="1235826" y="1255222"/>
                  <a:pt x="1238437" y="1266552"/>
                  <a:pt x="1246909" y="1271847"/>
                </a:cubicBezTo>
                <a:cubicBezTo>
                  <a:pt x="1276314" y="1290225"/>
                  <a:pt x="1287397" y="1288473"/>
                  <a:pt x="1313411" y="1288473"/>
                </a:cubicBezTo>
                <a:lnTo>
                  <a:pt x="1421477" y="1429789"/>
                </a:lnTo>
                <a:lnTo>
                  <a:pt x="1421477" y="1512916"/>
                </a:lnTo>
                <a:lnTo>
                  <a:pt x="1379913" y="1562793"/>
                </a:lnTo>
                <a:lnTo>
                  <a:pt x="1105593" y="1571105"/>
                </a:lnTo>
                <a:lnTo>
                  <a:pt x="1080655" y="1529542"/>
                </a:lnTo>
                <a:lnTo>
                  <a:pt x="997527" y="1446414"/>
                </a:lnTo>
                <a:lnTo>
                  <a:pt x="989215" y="1388225"/>
                </a:lnTo>
                <a:lnTo>
                  <a:pt x="914400" y="1471353"/>
                </a:lnTo>
                <a:lnTo>
                  <a:pt x="814647" y="1404851"/>
                </a:lnTo>
                <a:lnTo>
                  <a:pt x="822960" y="1288473"/>
                </a:lnTo>
                <a:lnTo>
                  <a:pt x="714895" y="1280160"/>
                </a:lnTo>
                <a:lnTo>
                  <a:pt x="581891" y="1138844"/>
                </a:lnTo>
                <a:lnTo>
                  <a:pt x="540327" y="1205345"/>
                </a:lnTo>
                <a:lnTo>
                  <a:pt x="498764" y="1172094"/>
                </a:lnTo>
                <a:lnTo>
                  <a:pt x="448887" y="1188720"/>
                </a:lnTo>
                <a:lnTo>
                  <a:pt x="423949" y="1138844"/>
                </a:lnTo>
                <a:lnTo>
                  <a:pt x="382386" y="1138844"/>
                </a:lnTo>
                <a:lnTo>
                  <a:pt x="382386" y="1055716"/>
                </a:lnTo>
                <a:lnTo>
                  <a:pt x="432262" y="997527"/>
                </a:lnTo>
                <a:lnTo>
                  <a:pt x="448887" y="997527"/>
                </a:lnTo>
                <a:lnTo>
                  <a:pt x="473826" y="939338"/>
                </a:lnTo>
                <a:lnTo>
                  <a:pt x="382386" y="931025"/>
                </a:lnTo>
                <a:lnTo>
                  <a:pt x="349135" y="864524"/>
                </a:lnTo>
                <a:lnTo>
                  <a:pt x="365760" y="822960"/>
                </a:lnTo>
                <a:lnTo>
                  <a:pt x="390698" y="748145"/>
                </a:lnTo>
                <a:lnTo>
                  <a:pt x="432262" y="698269"/>
                </a:lnTo>
                <a:lnTo>
                  <a:pt x="390698" y="681644"/>
                </a:lnTo>
                <a:lnTo>
                  <a:pt x="332509" y="673331"/>
                </a:lnTo>
                <a:lnTo>
                  <a:pt x="290946" y="698269"/>
                </a:lnTo>
                <a:lnTo>
                  <a:pt x="274320" y="673331"/>
                </a:lnTo>
                <a:lnTo>
                  <a:pt x="249382" y="631767"/>
                </a:lnTo>
                <a:lnTo>
                  <a:pt x="282633" y="615142"/>
                </a:lnTo>
                <a:lnTo>
                  <a:pt x="307571" y="590204"/>
                </a:lnTo>
                <a:lnTo>
                  <a:pt x="290946" y="573578"/>
                </a:lnTo>
                <a:lnTo>
                  <a:pt x="249382" y="590204"/>
                </a:lnTo>
                <a:lnTo>
                  <a:pt x="249382" y="515389"/>
                </a:lnTo>
                <a:lnTo>
                  <a:pt x="216131" y="498764"/>
                </a:lnTo>
                <a:lnTo>
                  <a:pt x="182880" y="590204"/>
                </a:lnTo>
                <a:lnTo>
                  <a:pt x="157942" y="581891"/>
                </a:lnTo>
                <a:lnTo>
                  <a:pt x="91440" y="623454"/>
                </a:lnTo>
                <a:lnTo>
                  <a:pt x="41564" y="656705"/>
                </a:lnTo>
                <a:lnTo>
                  <a:pt x="16626" y="615142"/>
                </a:lnTo>
                <a:lnTo>
                  <a:pt x="41564" y="565265"/>
                </a:lnTo>
                <a:lnTo>
                  <a:pt x="49877" y="556953"/>
                </a:lnTo>
                <a:lnTo>
                  <a:pt x="33251" y="548640"/>
                </a:lnTo>
                <a:lnTo>
                  <a:pt x="74815" y="498764"/>
                </a:lnTo>
                <a:lnTo>
                  <a:pt x="91440" y="498764"/>
                </a:lnTo>
                <a:lnTo>
                  <a:pt x="124691" y="390698"/>
                </a:lnTo>
                <a:lnTo>
                  <a:pt x="66502" y="407324"/>
                </a:lnTo>
                <a:lnTo>
                  <a:pt x="41564" y="349134"/>
                </a:lnTo>
                <a:lnTo>
                  <a:pt x="0" y="274320"/>
                </a:lnTo>
                <a:lnTo>
                  <a:pt x="24938" y="224444"/>
                </a:lnTo>
                <a:lnTo>
                  <a:pt x="33251" y="157942"/>
                </a:lnTo>
                <a:lnTo>
                  <a:pt x="24938" y="116378"/>
                </a:lnTo>
                <a:lnTo>
                  <a:pt x="74815" y="66502"/>
                </a:lnTo>
                <a:lnTo>
                  <a:pt x="0" y="49876"/>
                </a:lnTo>
                <a:lnTo>
                  <a:pt x="99753" y="0"/>
                </a:lnTo>
                <a:lnTo>
                  <a:pt x="182880" y="83127"/>
                </a:lnTo>
                <a:close/>
              </a:path>
            </a:pathLst>
          </a:custGeom>
          <a:solidFill>
            <a:srgbClr val="68037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Forma libre 41"/>
          <p:cNvSpPr/>
          <p:nvPr/>
        </p:nvSpPr>
        <p:spPr>
          <a:xfrm>
            <a:off x="1986718" y="2338423"/>
            <a:ext cx="491576" cy="388027"/>
          </a:xfrm>
          <a:custGeom>
            <a:avLst/>
            <a:gdLst>
              <a:gd name="connsiteX0" fmla="*/ 399011 w 1088968"/>
              <a:gd name="connsiteY0" fmla="*/ 0 h 1005840"/>
              <a:gd name="connsiteX1" fmla="*/ 332509 w 1088968"/>
              <a:gd name="connsiteY1" fmla="*/ 124690 h 1005840"/>
              <a:gd name="connsiteX2" fmla="*/ 307571 w 1088968"/>
              <a:gd name="connsiteY2" fmla="*/ 124690 h 1005840"/>
              <a:gd name="connsiteX3" fmla="*/ 307571 w 1088968"/>
              <a:gd name="connsiteY3" fmla="*/ 166254 h 1005840"/>
              <a:gd name="connsiteX4" fmla="*/ 157942 w 1088968"/>
              <a:gd name="connsiteY4" fmla="*/ 307570 h 1005840"/>
              <a:gd name="connsiteX5" fmla="*/ 124691 w 1088968"/>
              <a:gd name="connsiteY5" fmla="*/ 307570 h 1005840"/>
              <a:gd name="connsiteX6" fmla="*/ 83128 w 1088968"/>
              <a:gd name="connsiteY6" fmla="*/ 365760 h 1005840"/>
              <a:gd name="connsiteX7" fmla="*/ 33251 w 1088968"/>
              <a:gd name="connsiteY7" fmla="*/ 349134 h 1005840"/>
              <a:gd name="connsiteX8" fmla="*/ 0 w 1088968"/>
              <a:gd name="connsiteY8" fmla="*/ 357447 h 1005840"/>
              <a:gd name="connsiteX9" fmla="*/ 8313 w 1088968"/>
              <a:gd name="connsiteY9" fmla="*/ 473825 h 1005840"/>
              <a:gd name="connsiteX10" fmla="*/ 66502 w 1088968"/>
              <a:gd name="connsiteY10" fmla="*/ 556952 h 1005840"/>
              <a:gd name="connsiteX11" fmla="*/ 166255 w 1088968"/>
              <a:gd name="connsiteY11" fmla="*/ 606829 h 1005840"/>
              <a:gd name="connsiteX12" fmla="*/ 249382 w 1088968"/>
              <a:gd name="connsiteY12" fmla="*/ 565265 h 1005840"/>
              <a:gd name="connsiteX13" fmla="*/ 266008 w 1088968"/>
              <a:gd name="connsiteY13" fmla="*/ 615141 h 1005840"/>
              <a:gd name="connsiteX14" fmla="*/ 249382 w 1088968"/>
              <a:gd name="connsiteY14" fmla="*/ 665018 h 1005840"/>
              <a:gd name="connsiteX15" fmla="*/ 266008 w 1088968"/>
              <a:gd name="connsiteY15" fmla="*/ 714894 h 1005840"/>
              <a:gd name="connsiteX16" fmla="*/ 216131 w 1088968"/>
              <a:gd name="connsiteY16" fmla="*/ 806334 h 1005840"/>
              <a:gd name="connsiteX17" fmla="*/ 290946 w 1088968"/>
              <a:gd name="connsiteY17" fmla="*/ 839585 h 1005840"/>
              <a:gd name="connsiteX18" fmla="*/ 365760 w 1088968"/>
              <a:gd name="connsiteY18" fmla="*/ 831272 h 1005840"/>
              <a:gd name="connsiteX19" fmla="*/ 423949 w 1088968"/>
              <a:gd name="connsiteY19" fmla="*/ 897774 h 1005840"/>
              <a:gd name="connsiteX20" fmla="*/ 573578 w 1088968"/>
              <a:gd name="connsiteY20" fmla="*/ 847898 h 1005840"/>
              <a:gd name="connsiteX21" fmla="*/ 606829 w 1088968"/>
              <a:gd name="connsiteY21" fmla="*/ 889461 h 1005840"/>
              <a:gd name="connsiteX22" fmla="*/ 714895 w 1088968"/>
              <a:gd name="connsiteY22" fmla="*/ 889461 h 1005840"/>
              <a:gd name="connsiteX23" fmla="*/ 723208 w 1088968"/>
              <a:gd name="connsiteY23" fmla="*/ 889461 h 1005840"/>
              <a:gd name="connsiteX24" fmla="*/ 764771 w 1088968"/>
              <a:gd name="connsiteY24" fmla="*/ 897774 h 1005840"/>
              <a:gd name="connsiteX25" fmla="*/ 881149 w 1088968"/>
              <a:gd name="connsiteY25" fmla="*/ 864523 h 1005840"/>
              <a:gd name="connsiteX26" fmla="*/ 897775 w 1088968"/>
              <a:gd name="connsiteY26" fmla="*/ 972589 h 1005840"/>
              <a:gd name="connsiteX27" fmla="*/ 922713 w 1088968"/>
              <a:gd name="connsiteY27" fmla="*/ 964276 h 1005840"/>
              <a:gd name="connsiteX28" fmla="*/ 964277 w 1088968"/>
              <a:gd name="connsiteY28" fmla="*/ 1005840 h 1005840"/>
              <a:gd name="connsiteX29" fmla="*/ 1030778 w 1088968"/>
              <a:gd name="connsiteY29" fmla="*/ 980901 h 1005840"/>
              <a:gd name="connsiteX30" fmla="*/ 1039091 w 1088968"/>
              <a:gd name="connsiteY30" fmla="*/ 947650 h 1005840"/>
              <a:gd name="connsiteX31" fmla="*/ 1064029 w 1088968"/>
              <a:gd name="connsiteY31" fmla="*/ 889461 h 1005840"/>
              <a:gd name="connsiteX32" fmla="*/ 1039091 w 1088968"/>
              <a:gd name="connsiteY32" fmla="*/ 856210 h 1005840"/>
              <a:gd name="connsiteX33" fmla="*/ 1064029 w 1088968"/>
              <a:gd name="connsiteY33" fmla="*/ 798021 h 1005840"/>
              <a:gd name="connsiteX34" fmla="*/ 1064029 w 1088968"/>
              <a:gd name="connsiteY34" fmla="*/ 773083 h 1005840"/>
              <a:gd name="connsiteX35" fmla="*/ 1080655 w 1088968"/>
              <a:gd name="connsiteY35" fmla="*/ 714894 h 1005840"/>
              <a:gd name="connsiteX36" fmla="*/ 1088968 w 1088968"/>
              <a:gd name="connsiteY36" fmla="*/ 689956 h 1005840"/>
              <a:gd name="connsiteX37" fmla="*/ 1039091 w 1088968"/>
              <a:gd name="connsiteY37" fmla="*/ 648392 h 1005840"/>
              <a:gd name="connsiteX38" fmla="*/ 1022466 w 1088968"/>
              <a:gd name="connsiteY38" fmla="*/ 640080 h 1005840"/>
              <a:gd name="connsiteX39" fmla="*/ 939338 w 1088968"/>
              <a:gd name="connsiteY39" fmla="*/ 631767 h 1005840"/>
              <a:gd name="connsiteX40" fmla="*/ 864524 w 1088968"/>
              <a:gd name="connsiteY40" fmla="*/ 623454 h 1005840"/>
              <a:gd name="connsiteX41" fmla="*/ 847898 w 1088968"/>
              <a:gd name="connsiteY41" fmla="*/ 606829 h 1005840"/>
              <a:gd name="connsiteX42" fmla="*/ 839586 w 1088968"/>
              <a:gd name="connsiteY42" fmla="*/ 590203 h 1005840"/>
              <a:gd name="connsiteX43" fmla="*/ 839586 w 1088968"/>
              <a:gd name="connsiteY43" fmla="*/ 590203 h 1005840"/>
              <a:gd name="connsiteX44" fmla="*/ 739833 w 1088968"/>
              <a:gd name="connsiteY44" fmla="*/ 565265 h 1005840"/>
              <a:gd name="connsiteX45" fmla="*/ 665018 w 1088968"/>
              <a:gd name="connsiteY45" fmla="*/ 556952 h 1005840"/>
              <a:gd name="connsiteX46" fmla="*/ 606829 w 1088968"/>
              <a:gd name="connsiteY46" fmla="*/ 490450 h 1005840"/>
              <a:gd name="connsiteX47" fmla="*/ 623455 w 1088968"/>
              <a:gd name="connsiteY47" fmla="*/ 448887 h 1005840"/>
              <a:gd name="connsiteX48" fmla="*/ 590204 w 1088968"/>
              <a:gd name="connsiteY48" fmla="*/ 390698 h 1005840"/>
              <a:gd name="connsiteX49" fmla="*/ 565266 w 1088968"/>
              <a:gd name="connsiteY49" fmla="*/ 390698 h 1005840"/>
              <a:gd name="connsiteX50" fmla="*/ 540328 w 1088968"/>
              <a:gd name="connsiteY50" fmla="*/ 407323 h 1005840"/>
              <a:gd name="connsiteX51" fmla="*/ 515389 w 1088968"/>
              <a:gd name="connsiteY51" fmla="*/ 407323 h 1005840"/>
              <a:gd name="connsiteX52" fmla="*/ 498764 w 1088968"/>
              <a:gd name="connsiteY52" fmla="*/ 332509 h 1005840"/>
              <a:gd name="connsiteX53" fmla="*/ 498764 w 1088968"/>
              <a:gd name="connsiteY53" fmla="*/ 249381 h 1005840"/>
              <a:gd name="connsiteX54" fmla="*/ 523702 w 1088968"/>
              <a:gd name="connsiteY54" fmla="*/ 249381 h 1005840"/>
              <a:gd name="connsiteX55" fmla="*/ 490451 w 1088968"/>
              <a:gd name="connsiteY55" fmla="*/ 207818 h 1005840"/>
              <a:gd name="connsiteX56" fmla="*/ 457200 w 1088968"/>
              <a:gd name="connsiteY56" fmla="*/ 58189 h 1005840"/>
              <a:gd name="connsiteX57" fmla="*/ 448888 w 1088968"/>
              <a:gd name="connsiteY57" fmla="*/ 33250 h 1005840"/>
              <a:gd name="connsiteX58" fmla="*/ 399011 w 1088968"/>
              <a:gd name="connsiteY58"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8968" h="1005840">
                <a:moveTo>
                  <a:pt x="399011" y="0"/>
                </a:moveTo>
                <a:lnTo>
                  <a:pt x="332509" y="124690"/>
                </a:lnTo>
                <a:lnTo>
                  <a:pt x="307571" y="124690"/>
                </a:lnTo>
                <a:lnTo>
                  <a:pt x="307571" y="166254"/>
                </a:lnTo>
                <a:lnTo>
                  <a:pt x="157942" y="307570"/>
                </a:lnTo>
                <a:lnTo>
                  <a:pt x="124691" y="307570"/>
                </a:lnTo>
                <a:lnTo>
                  <a:pt x="83128" y="365760"/>
                </a:lnTo>
                <a:lnTo>
                  <a:pt x="33251" y="349134"/>
                </a:lnTo>
                <a:lnTo>
                  <a:pt x="0" y="357447"/>
                </a:lnTo>
                <a:lnTo>
                  <a:pt x="8313" y="473825"/>
                </a:lnTo>
                <a:lnTo>
                  <a:pt x="66502" y="556952"/>
                </a:lnTo>
                <a:lnTo>
                  <a:pt x="166255" y="606829"/>
                </a:lnTo>
                <a:lnTo>
                  <a:pt x="249382" y="565265"/>
                </a:lnTo>
                <a:lnTo>
                  <a:pt x="266008" y="615141"/>
                </a:lnTo>
                <a:lnTo>
                  <a:pt x="249382" y="665018"/>
                </a:lnTo>
                <a:lnTo>
                  <a:pt x="266008" y="714894"/>
                </a:lnTo>
                <a:lnTo>
                  <a:pt x="216131" y="806334"/>
                </a:lnTo>
                <a:lnTo>
                  <a:pt x="290946" y="839585"/>
                </a:lnTo>
                <a:lnTo>
                  <a:pt x="365760" y="831272"/>
                </a:lnTo>
                <a:lnTo>
                  <a:pt x="423949" y="897774"/>
                </a:lnTo>
                <a:lnTo>
                  <a:pt x="573578" y="847898"/>
                </a:lnTo>
                <a:lnTo>
                  <a:pt x="606829" y="889461"/>
                </a:lnTo>
                <a:lnTo>
                  <a:pt x="714895" y="889461"/>
                </a:lnTo>
                <a:lnTo>
                  <a:pt x="723208" y="889461"/>
                </a:lnTo>
                <a:lnTo>
                  <a:pt x="764771" y="897774"/>
                </a:lnTo>
                <a:lnTo>
                  <a:pt x="881149" y="864523"/>
                </a:lnTo>
                <a:lnTo>
                  <a:pt x="897775" y="972589"/>
                </a:lnTo>
                <a:lnTo>
                  <a:pt x="922713" y="964276"/>
                </a:lnTo>
                <a:lnTo>
                  <a:pt x="964277" y="1005840"/>
                </a:lnTo>
                <a:lnTo>
                  <a:pt x="1030778" y="980901"/>
                </a:lnTo>
                <a:lnTo>
                  <a:pt x="1039091" y="947650"/>
                </a:lnTo>
                <a:lnTo>
                  <a:pt x="1064029" y="889461"/>
                </a:lnTo>
                <a:lnTo>
                  <a:pt x="1039091" y="856210"/>
                </a:lnTo>
                <a:lnTo>
                  <a:pt x="1064029" y="798021"/>
                </a:lnTo>
                <a:lnTo>
                  <a:pt x="1064029" y="773083"/>
                </a:lnTo>
                <a:lnTo>
                  <a:pt x="1080655" y="714894"/>
                </a:lnTo>
                <a:lnTo>
                  <a:pt x="1088968" y="689956"/>
                </a:lnTo>
                <a:lnTo>
                  <a:pt x="1039091" y="648392"/>
                </a:lnTo>
                <a:lnTo>
                  <a:pt x="1022466" y="640080"/>
                </a:lnTo>
                <a:lnTo>
                  <a:pt x="939338" y="631767"/>
                </a:lnTo>
                <a:lnTo>
                  <a:pt x="864524" y="623454"/>
                </a:lnTo>
                <a:lnTo>
                  <a:pt x="847898" y="606829"/>
                </a:lnTo>
                <a:lnTo>
                  <a:pt x="839586" y="590203"/>
                </a:lnTo>
                <a:lnTo>
                  <a:pt x="839586" y="590203"/>
                </a:lnTo>
                <a:lnTo>
                  <a:pt x="739833" y="565265"/>
                </a:lnTo>
                <a:lnTo>
                  <a:pt x="665018" y="556952"/>
                </a:lnTo>
                <a:lnTo>
                  <a:pt x="606829" y="490450"/>
                </a:lnTo>
                <a:lnTo>
                  <a:pt x="623455" y="448887"/>
                </a:lnTo>
                <a:lnTo>
                  <a:pt x="590204" y="390698"/>
                </a:lnTo>
                <a:lnTo>
                  <a:pt x="565266" y="390698"/>
                </a:lnTo>
                <a:lnTo>
                  <a:pt x="540328" y="407323"/>
                </a:lnTo>
                <a:lnTo>
                  <a:pt x="515389" y="407323"/>
                </a:lnTo>
                <a:lnTo>
                  <a:pt x="498764" y="332509"/>
                </a:lnTo>
                <a:lnTo>
                  <a:pt x="498764" y="249381"/>
                </a:lnTo>
                <a:lnTo>
                  <a:pt x="523702" y="249381"/>
                </a:lnTo>
                <a:lnTo>
                  <a:pt x="490451" y="207818"/>
                </a:lnTo>
                <a:lnTo>
                  <a:pt x="457200" y="58189"/>
                </a:lnTo>
                <a:lnTo>
                  <a:pt x="448888" y="33250"/>
                </a:lnTo>
                <a:lnTo>
                  <a:pt x="399011" y="0"/>
                </a:lnTo>
                <a:close/>
              </a:path>
            </a:pathLst>
          </a:custGeom>
          <a:solidFill>
            <a:srgbClr val="68037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6" name="Forma libre 45"/>
          <p:cNvSpPr/>
          <p:nvPr/>
        </p:nvSpPr>
        <p:spPr>
          <a:xfrm>
            <a:off x="2316806" y="3016516"/>
            <a:ext cx="135784" cy="88665"/>
          </a:xfrm>
          <a:custGeom>
            <a:avLst/>
            <a:gdLst>
              <a:gd name="connsiteX0" fmla="*/ 0 w 232757"/>
              <a:gd name="connsiteY0" fmla="*/ 108066 h 216131"/>
              <a:gd name="connsiteX1" fmla="*/ 49877 w 232757"/>
              <a:gd name="connsiteY1" fmla="*/ 174567 h 216131"/>
              <a:gd name="connsiteX2" fmla="*/ 124691 w 232757"/>
              <a:gd name="connsiteY2" fmla="*/ 216131 h 216131"/>
              <a:gd name="connsiteX3" fmla="*/ 157942 w 232757"/>
              <a:gd name="connsiteY3" fmla="*/ 199506 h 216131"/>
              <a:gd name="connsiteX4" fmla="*/ 157942 w 232757"/>
              <a:gd name="connsiteY4" fmla="*/ 199506 h 216131"/>
              <a:gd name="connsiteX5" fmla="*/ 232757 w 232757"/>
              <a:gd name="connsiteY5" fmla="*/ 199506 h 216131"/>
              <a:gd name="connsiteX6" fmla="*/ 232757 w 232757"/>
              <a:gd name="connsiteY6" fmla="*/ 124691 h 216131"/>
              <a:gd name="connsiteX7" fmla="*/ 216131 w 232757"/>
              <a:gd name="connsiteY7" fmla="*/ 74815 h 216131"/>
              <a:gd name="connsiteX8" fmla="*/ 232757 w 232757"/>
              <a:gd name="connsiteY8" fmla="*/ 58189 h 216131"/>
              <a:gd name="connsiteX9" fmla="*/ 224444 w 232757"/>
              <a:gd name="connsiteY9" fmla="*/ 41564 h 216131"/>
              <a:gd name="connsiteX10" fmla="*/ 174568 w 232757"/>
              <a:gd name="connsiteY10" fmla="*/ 8313 h 216131"/>
              <a:gd name="connsiteX11" fmla="*/ 133004 w 232757"/>
              <a:gd name="connsiteY11" fmla="*/ 8313 h 216131"/>
              <a:gd name="connsiteX12" fmla="*/ 74815 w 232757"/>
              <a:gd name="connsiteY12" fmla="*/ 0 h 216131"/>
              <a:gd name="connsiteX13" fmla="*/ 58189 w 232757"/>
              <a:gd name="connsiteY13" fmla="*/ 33251 h 216131"/>
              <a:gd name="connsiteX14" fmla="*/ 0 w 232757"/>
              <a:gd name="connsiteY14" fmla="*/ 108066 h 216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2757" h="216131">
                <a:moveTo>
                  <a:pt x="0" y="108066"/>
                </a:moveTo>
                <a:lnTo>
                  <a:pt x="49877" y="174567"/>
                </a:lnTo>
                <a:lnTo>
                  <a:pt x="124691" y="216131"/>
                </a:lnTo>
                <a:lnTo>
                  <a:pt x="157942" y="199506"/>
                </a:lnTo>
                <a:lnTo>
                  <a:pt x="157942" y="199506"/>
                </a:lnTo>
                <a:lnTo>
                  <a:pt x="232757" y="199506"/>
                </a:lnTo>
                <a:lnTo>
                  <a:pt x="232757" y="124691"/>
                </a:lnTo>
                <a:lnTo>
                  <a:pt x="216131" y="74815"/>
                </a:lnTo>
                <a:lnTo>
                  <a:pt x="232757" y="58189"/>
                </a:lnTo>
                <a:lnTo>
                  <a:pt x="224444" y="41564"/>
                </a:lnTo>
                <a:lnTo>
                  <a:pt x="174568" y="8313"/>
                </a:lnTo>
                <a:lnTo>
                  <a:pt x="133004" y="8313"/>
                </a:lnTo>
                <a:lnTo>
                  <a:pt x="74815" y="0"/>
                </a:lnTo>
                <a:lnTo>
                  <a:pt x="58189" y="33251"/>
                </a:lnTo>
                <a:lnTo>
                  <a:pt x="0" y="108066"/>
                </a:lnTo>
                <a:close/>
              </a:path>
            </a:pathLst>
          </a:custGeom>
          <a:solidFill>
            <a:srgbClr val="68037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1" name="Forma libre 50"/>
          <p:cNvSpPr/>
          <p:nvPr/>
        </p:nvSpPr>
        <p:spPr>
          <a:xfrm>
            <a:off x="2345902" y="2965816"/>
            <a:ext cx="77591" cy="64793"/>
          </a:xfrm>
          <a:custGeom>
            <a:avLst/>
            <a:gdLst>
              <a:gd name="connsiteX0" fmla="*/ 16625 w 133004"/>
              <a:gd name="connsiteY0" fmla="*/ 149629 h 157941"/>
              <a:gd name="connsiteX1" fmla="*/ 0 w 133004"/>
              <a:gd name="connsiteY1" fmla="*/ 99752 h 157941"/>
              <a:gd name="connsiteX2" fmla="*/ 24938 w 133004"/>
              <a:gd name="connsiteY2" fmla="*/ 83127 h 157941"/>
              <a:gd name="connsiteX3" fmla="*/ 49876 w 133004"/>
              <a:gd name="connsiteY3" fmla="*/ 8312 h 157941"/>
              <a:gd name="connsiteX4" fmla="*/ 83127 w 133004"/>
              <a:gd name="connsiteY4" fmla="*/ 0 h 157941"/>
              <a:gd name="connsiteX5" fmla="*/ 91440 w 133004"/>
              <a:gd name="connsiteY5" fmla="*/ 66501 h 157941"/>
              <a:gd name="connsiteX6" fmla="*/ 133004 w 133004"/>
              <a:gd name="connsiteY6" fmla="*/ 83127 h 157941"/>
              <a:gd name="connsiteX7" fmla="*/ 124691 w 133004"/>
              <a:gd name="connsiteY7" fmla="*/ 157941 h 157941"/>
              <a:gd name="connsiteX8" fmla="*/ 16625 w 133004"/>
              <a:gd name="connsiteY8" fmla="*/ 149629 h 15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004" h="157941">
                <a:moveTo>
                  <a:pt x="16625" y="149629"/>
                </a:moveTo>
                <a:lnTo>
                  <a:pt x="0" y="99752"/>
                </a:lnTo>
                <a:lnTo>
                  <a:pt x="24938" y="83127"/>
                </a:lnTo>
                <a:lnTo>
                  <a:pt x="49876" y="8312"/>
                </a:lnTo>
                <a:lnTo>
                  <a:pt x="83127" y="0"/>
                </a:lnTo>
                <a:lnTo>
                  <a:pt x="91440" y="66501"/>
                </a:lnTo>
                <a:lnTo>
                  <a:pt x="133004" y="83127"/>
                </a:lnTo>
                <a:lnTo>
                  <a:pt x="124691" y="157941"/>
                </a:lnTo>
                <a:lnTo>
                  <a:pt x="16625" y="149629"/>
                </a:lnTo>
                <a:close/>
              </a:path>
            </a:pathLst>
          </a:custGeom>
          <a:solidFill>
            <a:srgbClr val="680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3" name="Forma libre 52"/>
          <p:cNvSpPr/>
          <p:nvPr/>
        </p:nvSpPr>
        <p:spPr>
          <a:xfrm>
            <a:off x="3039090" y="3030609"/>
            <a:ext cx="279333" cy="186697"/>
          </a:xfrm>
          <a:custGeom>
            <a:avLst/>
            <a:gdLst>
              <a:gd name="connsiteX0" fmla="*/ 0 w 631767"/>
              <a:gd name="connsiteY0" fmla="*/ 207818 h 432262"/>
              <a:gd name="connsiteX1" fmla="*/ 74814 w 631767"/>
              <a:gd name="connsiteY1" fmla="*/ 116378 h 432262"/>
              <a:gd name="connsiteX2" fmla="*/ 166254 w 631767"/>
              <a:gd name="connsiteY2" fmla="*/ 91440 h 432262"/>
              <a:gd name="connsiteX3" fmla="*/ 199505 w 631767"/>
              <a:gd name="connsiteY3" fmla="*/ 83127 h 432262"/>
              <a:gd name="connsiteX4" fmla="*/ 249382 w 631767"/>
              <a:gd name="connsiteY4" fmla="*/ 133004 h 432262"/>
              <a:gd name="connsiteX5" fmla="*/ 274320 w 631767"/>
              <a:gd name="connsiteY5" fmla="*/ 91440 h 432262"/>
              <a:gd name="connsiteX6" fmla="*/ 423949 w 631767"/>
              <a:gd name="connsiteY6" fmla="*/ 0 h 432262"/>
              <a:gd name="connsiteX7" fmla="*/ 457200 w 631767"/>
              <a:gd name="connsiteY7" fmla="*/ 49876 h 432262"/>
              <a:gd name="connsiteX8" fmla="*/ 465513 w 631767"/>
              <a:gd name="connsiteY8" fmla="*/ 66502 h 432262"/>
              <a:gd name="connsiteX9" fmla="*/ 523702 w 631767"/>
              <a:gd name="connsiteY9" fmla="*/ 49876 h 432262"/>
              <a:gd name="connsiteX10" fmla="*/ 532014 w 631767"/>
              <a:gd name="connsiteY10" fmla="*/ 141316 h 432262"/>
              <a:gd name="connsiteX11" fmla="*/ 623454 w 631767"/>
              <a:gd name="connsiteY11" fmla="*/ 182880 h 432262"/>
              <a:gd name="connsiteX12" fmla="*/ 631767 w 631767"/>
              <a:gd name="connsiteY12" fmla="*/ 232756 h 432262"/>
              <a:gd name="connsiteX13" fmla="*/ 532014 w 631767"/>
              <a:gd name="connsiteY13" fmla="*/ 282633 h 432262"/>
              <a:gd name="connsiteX14" fmla="*/ 490451 w 631767"/>
              <a:gd name="connsiteY14" fmla="*/ 324196 h 432262"/>
              <a:gd name="connsiteX15" fmla="*/ 407323 w 631767"/>
              <a:gd name="connsiteY15" fmla="*/ 365760 h 432262"/>
              <a:gd name="connsiteX16" fmla="*/ 399011 w 631767"/>
              <a:gd name="connsiteY16" fmla="*/ 407324 h 432262"/>
              <a:gd name="connsiteX17" fmla="*/ 357447 w 631767"/>
              <a:gd name="connsiteY17" fmla="*/ 357447 h 432262"/>
              <a:gd name="connsiteX18" fmla="*/ 299258 w 631767"/>
              <a:gd name="connsiteY18" fmla="*/ 349135 h 432262"/>
              <a:gd name="connsiteX19" fmla="*/ 290945 w 631767"/>
              <a:gd name="connsiteY19" fmla="*/ 249382 h 432262"/>
              <a:gd name="connsiteX20" fmla="*/ 274320 w 631767"/>
              <a:gd name="connsiteY20" fmla="*/ 232756 h 432262"/>
              <a:gd name="connsiteX21" fmla="*/ 207818 w 631767"/>
              <a:gd name="connsiteY21" fmla="*/ 257695 h 432262"/>
              <a:gd name="connsiteX22" fmla="*/ 216131 w 631767"/>
              <a:gd name="connsiteY22" fmla="*/ 307571 h 432262"/>
              <a:gd name="connsiteX23" fmla="*/ 149629 w 631767"/>
              <a:gd name="connsiteY23" fmla="*/ 365760 h 432262"/>
              <a:gd name="connsiteX24" fmla="*/ 141316 w 631767"/>
              <a:gd name="connsiteY24" fmla="*/ 423949 h 432262"/>
              <a:gd name="connsiteX25" fmla="*/ 124691 w 631767"/>
              <a:gd name="connsiteY25" fmla="*/ 432262 h 432262"/>
              <a:gd name="connsiteX26" fmla="*/ 83127 w 631767"/>
              <a:gd name="connsiteY26" fmla="*/ 340822 h 432262"/>
              <a:gd name="connsiteX27" fmla="*/ 16625 w 631767"/>
              <a:gd name="connsiteY27" fmla="*/ 307571 h 432262"/>
              <a:gd name="connsiteX28" fmla="*/ 0 w 631767"/>
              <a:gd name="connsiteY28" fmla="*/ 207818 h 43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1767" h="432262">
                <a:moveTo>
                  <a:pt x="0" y="207818"/>
                </a:moveTo>
                <a:lnTo>
                  <a:pt x="74814" y="116378"/>
                </a:lnTo>
                <a:lnTo>
                  <a:pt x="166254" y="91440"/>
                </a:lnTo>
                <a:lnTo>
                  <a:pt x="199505" y="83127"/>
                </a:lnTo>
                <a:lnTo>
                  <a:pt x="249382" y="133004"/>
                </a:lnTo>
                <a:lnTo>
                  <a:pt x="274320" y="91440"/>
                </a:lnTo>
                <a:lnTo>
                  <a:pt x="423949" y="0"/>
                </a:lnTo>
                <a:lnTo>
                  <a:pt x="457200" y="49876"/>
                </a:lnTo>
                <a:lnTo>
                  <a:pt x="465513" y="66502"/>
                </a:lnTo>
                <a:lnTo>
                  <a:pt x="523702" y="49876"/>
                </a:lnTo>
                <a:lnTo>
                  <a:pt x="532014" y="141316"/>
                </a:lnTo>
                <a:lnTo>
                  <a:pt x="623454" y="182880"/>
                </a:lnTo>
                <a:lnTo>
                  <a:pt x="631767" y="232756"/>
                </a:lnTo>
                <a:lnTo>
                  <a:pt x="532014" y="282633"/>
                </a:lnTo>
                <a:lnTo>
                  <a:pt x="490451" y="324196"/>
                </a:lnTo>
                <a:lnTo>
                  <a:pt x="407323" y="365760"/>
                </a:lnTo>
                <a:lnTo>
                  <a:pt x="399011" y="407324"/>
                </a:lnTo>
                <a:lnTo>
                  <a:pt x="357447" y="357447"/>
                </a:lnTo>
                <a:lnTo>
                  <a:pt x="299258" y="349135"/>
                </a:lnTo>
                <a:lnTo>
                  <a:pt x="290945" y="249382"/>
                </a:lnTo>
                <a:lnTo>
                  <a:pt x="274320" y="232756"/>
                </a:lnTo>
                <a:lnTo>
                  <a:pt x="207818" y="257695"/>
                </a:lnTo>
                <a:lnTo>
                  <a:pt x="216131" y="307571"/>
                </a:lnTo>
                <a:lnTo>
                  <a:pt x="149629" y="365760"/>
                </a:lnTo>
                <a:lnTo>
                  <a:pt x="141316" y="423949"/>
                </a:lnTo>
                <a:lnTo>
                  <a:pt x="124691" y="432262"/>
                </a:lnTo>
                <a:lnTo>
                  <a:pt x="83127" y="340822"/>
                </a:lnTo>
                <a:lnTo>
                  <a:pt x="16625" y="307571"/>
                </a:lnTo>
                <a:lnTo>
                  <a:pt x="0" y="207818"/>
                </a:lnTo>
                <a:close/>
              </a:path>
            </a:pathLst>
          </a:custGeom>
          <a:solidFill>
            <a:srgbClr val="68037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8" name="Imagen 57"/>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189540" y="1029002"/>
            <a:ext cx="3785761" cy="2592000"/>
          </a:xfrm>
          <a:prstGeom prst="rect">
            <a:avLst/>
          </a:prstGeom>
          <a:ln>
            <a:noFill/>
          </a:ln>
        </p:spPr>
      </p:pic>
      <p:pic>
        <p:nvPicPr>
          <p:cNvPr id="59" name="Imagen 58"/>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8205086" y="1024897"/>
            <a:ext cx="3888000" cy="2599013"/>
          </a:xfrm>
          <a:prstGeom prst="rect">
            <a:avLst/>
          </a:prstGeom>
          <a:ln>
            <a:noFill/>
          </a:ln>
        </p:spPr>
      </p:pic>
      <p:sp>
        <p:nvSpPr>
          <p:cNvPr id="63" name="Forma libre 62"/>
          <p:cNvSpPr/>
          <p:nvPr/>
        </p:nvSpPr>
        <p:spPr>
          <a:xfrm>
            <a:off x="6401274" y="2961460"/>
            <a:ext cx="77591" cy="64793"/>
          </a:xfrm>
          <a:custGeom>
            <a:avLst/>
            <a:gdLst>
              <a:gd name="connsiteX0" fmla="*/ 16625 w 133004"/>
              <a:gd name="connsiteY0" fmla="*/ 149629 h 157941"/>
              <a:gd name="connsiteX1" fmla="*/ 0 w 133004"/>
              <a:gd name="connsiteY1" fmla="*/ 99752 h 157941"/>
              <a:gd name="connsiteX2" fmla="*/ 24938 w 133004"/>
              <a:gd name="connsiteY2" fmla="*/ 83127 h 157941"/>
              <a:gd name="connsiteX3" fmla="*/ 49876 w 133004"/>
              <a:gd name="connsiteY3" fmla="*/ 8312 h 157941"/>
              <a:gd name="connsiteX4" fmla="*/ 83127 w 133004"/>
              <a:gd name="connsiteY4" fmla="*/ 0 h 157941"/>
              <a:gd name="connsiteX5" fmla="*/ 91440 w 133004"/>
              <a:gd name="connsiteY5" fmla="*/ 66501 h 157941"/>
              <a:gd name="connsiteX6" fmla="*/ 133004 w 133004"/>
              <a:gd name="connsiteY6" fmla="*/ 83127 h 157941"/>
              <a:gd name="connsiteX7" fmla="*/ 124691 w 133004"/>
              <a:gd name="connsiteY7" fmla="*/ 157941 h 157941"/>
              <a:gd name="connsiteX8" fmla="*/ 16625 w 133004"/>
              <a:gd name="connsiteY8" fmla="*/ 149629 h 15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004" h="157941">
                <a:moveTo>
                  <a:pt x="16625" y="149629"/>
                </a:moveTo>
                <a:lnTo>
                  <a:pt x="0" y="99752"/>
                </a:lnTo>
                <a:lnTo>
                  <a:pt x="24938" y="83127"/>
                </a:lnTo>
                <a:lnTo>
                  <a:pt x="49876" y="8312"/>
                </a:lnTo>
                <a:lnTo>
                  <a:pt x="83127" y="0"/>
                </a:lnTo>
                <a:lnTo>
                  <a:pt x="91440" y="66501"/>
                </a:lnTo>
                <a:lnTo>
                  <a:pt x="133004" y="83127"/>
                </a:lnTo>
                <a:lnTo>
                  <a:pt x="124691" y="157941"/>
                </a:lnTo>
                <a:lnTo>
                  <a:pt x="16625" y="149629"/>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8" name="CuadroTexto 67"/>
          <p:cNvSpPr txBox="1"/>
          <p:nvPr/>
        </p:nvSpPr>
        <p:spPr>
          <a:xfrm>
            <a:off x="5245681" y="658034"/>
            <a:ext cx="1720735" cy="584775"/>
          </a:xfrm>
          <a:prstGeom prst="rect">
            <a:avLst/>
          </a:prstGeom>
          <a:noFill/>
        </p:spPr>
        <p:txBody>
          <a:bodyPr wrap="square" rtlCol="0">
            <a:spAutoFit/>
          </a:bodyPr>
          <a:lstStyle/>
          <a:p>
            <a:pPr algn="ctr"/>
            <a:r>
              <a:rPr lang="es-MX" sz="1600" b="1" dirty="0">
                <a:solidFill>
                  <a:schemeClr val="accent5"/>
                </a:solidFill>
              </a:rPr>
              <a:t>PERSONAS CON DISCAPACIDAD</a:t>
            </a:r>
          </a:p>
        </p:txBody>
      </p:sp>
      <p:sp>
        <p:nvSpPr>
          <p:cNvPr id="70" name="Forma libre 69"/>
          <p:cNvSpPr/>
          <p:nvPr/>
        </p:nvSpPr>
        <p:spPr>
          <a:xfrm>
            <a:off x="6490341" y="2565153"/>
            <a:ext cx="640063" cy="707224"/>
          </a:xfrm>
          <a:custGeom>
            <a:avLst/>
            <a:gdLst>
              <a:gd name="connsiteX0" fmla="*/ 182880 w 1421477"/>
              <a:gd name="connsiteY0" fmla="*/ 83127 h 1571105"/>
              <a:gd name="connsiteX1" fmla="*/ 182880 w 1421477"/>
              <a:gd name="connsiteY1" fmla="*/ 83127 h 1571105"/>
              <a:gd name="connsiteX2" fmla="*/ 224444 w 1421477"/>
              <a:gd name="connsiteY2" fmla="*/ 141316 h 1571105"/>
              <a:gd name="connsiteX3" fmla="*/ 249382 w 1421477"/>
              <a:gd name="connsiteY3" fmla="*/ 182880 h 1571105"/>
              <a:gd name="connsiteX4" fmla="*/ 257695 w 1421477"/>
              <a:gd name="connsiteY4" fmla="*/ 207818 h 1571105"/>
              <a:gd name="connsiteX5" fmla="*/ 274320 w 1421477"/>
              <a:gd name="connsiteY5" fmla="*/ 224444 h 1571105"/>
              <a:gd name="connsiteX6" fmla="*/ 282633 w 1421477"/>
              <a:gd name="connsiteY6" fmla="*/ 266007 h 1571105"/>
              <a:gd name="connsiteX7" fmla="*/ 299258 w 1421477"/>
              <a:gd name="connsiteY7" fmla="*/ 315884 h 1571105"/>
              <a:gd name="connsiteX8" fmla="*/ 307571 w 1421477"/>
              <a:gd name="connsiteY8" fmla="*/ 357447 h 1571105"/>
              <a:gd name="connsiteX9" fmla="*/ 324197 w 1421477"/>
              <a:gd name="connsiteY9" fmla="*/ 382385 h 1571105"/>
              <a:gd name="connsiteX10" fmla="*/ 340822 w 1421477"/>
              <a:gd name="connsiteY10" fmla="*/ 432262 h 1571105"/>
              <a:gd name="connsiteX11" fmla="*/ 349135 w 1421477"/>
              <a:gd name="connsiteY11" fmla="*/ 457200 h 1571105"/>
              <a:gd name="connsiteX12" fmla="*/ 365760 w 1421477"/>
              <a:gd name="connsiteY12" fmla="*/ 482138 h 1571105"/>
              <a:gd name="connsiteX13" fmla="*/ 382386 w 1421477"/>
              <a:gd name="connsiteY13" fmla="*/ 532014 h 1571105"/>
              <a:gd name="connsiteX14" fmla="*/ 415637 w 1421477"/>
              <a:gd name="connsiteY14" fmla="*/ 565265 h 1571105"/>
              <a:gd name="connsiteX15" fmla="*/ 448887 w 1421477"/>
              <a:gd name="connsiteY15" fmla="*/ 606829 h 1571105"/>
              <a:gd name="connsiteX16" fmla="*/ 457200 w 1421477"/>
              <a:gd name="connsiteY16" fmla="*/ 631767 h 1571105"/>
              <a:gd name="connsiteX17" fmla="*/ 507077 w 1421477"/>
              <a:gd name="connsiteY17" fmla="*/ 681644 h 1571105"/>
              <a:gd name="connsiteX18" fmla="*/ 523702 w 1421477"/>
              <a:gd name="connsiteY18" fmla="*/ 706582 h 1571105"/>
              <a:gd name="connsiteX19" fmla="*/ 540327 w 1421477"/>
              <a:gd name="connsiteY19" fmla="*/ 739833 h 1571105"/>
              <a:gd name="connsiteX20" fmla="*/ 556953 w 1421477"/>
              <a:gd name="connsiteY20" fmla="*/ 756458 h 1571105"/>
              <a:gd name="connsiteX21" fmla="*/ 573578 w 1421477"/>
              <a:gd name="connsiteY21" fmla="*/ 781396 h 1571105"/>
              <a:gd name="connsiteX22" fmla="*/ 615142 w 1421477"/>
              <a:gd name="connsiteY22" fmla="*/ 814647 h 1571105"/>
              <a:gd name="connsiteX23" fmla="*/ 640080 w 1421477"/>
              <a:gd name="connsiteY23" fmla="*/ 864524 h 1571105"/>
              <a:gd name="connsiteX24" fmla="*/ 648393 w 1421477"/>
              <a:gd name="connsiteY24" fmla="*/ 889462 h 1571105"/>
              <a:gd name="connsiteX25" fmla="*/ 665018 w 1421477"/>
              <a:gd name="connsiteY25" fmla="*/ 922713 h 1571105"/>
              <a:gd name="connsiteX26" fmla="*/ 706582 w 1421477"/>
              <a:gd name="connsiteY26" fmla="*/ 964276 h 1571105"/>
              <a:gd name="connsiteX27" fmla="*/ 764771 w 1421477"/>
              <a:gd name="connsiteY27" fmla="*/ 1005840 h 1571105"/>
              <a:gd name="connsiteX28" fmla="*/ 773084 w 1421477"/>
              <a:gd name="connsiteY28" fmla="*/ 1039091 h 1571105"/>
              <a:gd name="connsiteX29" fmla="*/ 798022 w 1421477"/>
              <a:gd name="connsiteY29" fmla="*/ 1064029 h 1571105"/>
              <a:gd name="connsiteX30" fmla="*/ 864524 w 1421477"/>
              <a:gd name="connsiteY30" fmla="*/ 1097280 h 1571105"/>
              <a:gd name="connsiteX31" fmla="*/ 1005840 w 1421477"/>
              <a:gd name="connsiteY31" fmla="*/ 1122218 h 1571105"/>
              <a:gd name="connsiteX32" fmla="*/ 1113906 w 1421477"/>
              <a:gd name="connsiteY32" fmla="*/ 1147156 h 1571105"/>
              <a:gd name="connsiteX33" fmla="*/ 1138844 w 1421477"/>
              <a:gd name="connsiteY33" fmla="*/ 1163782 h 1571105"/>
              <a:gd name="connsiteX34" fmla="*/ 1163782 w 1421477"/>
              <a:gd name="connsiteY34" fmla="*/ 1221971 h 1571105"/>
              <a:gd name="connsiteX35" fmla="*/ 1230284 w 1421477"/>
              <a:gd name="connsiteY35" fmla="*/ 1246909 h 1571105"/>
              <a:gd name="connsiteX36" fmla="*/ 1246909 w 1421477"/>
              <a:gd name="connsiteY36" fmla="*/ 1271847 h 1571105"/>
              <a:gd name="connsiteX37" fmla="*/ 1313411 w 1421477"/>
              <a:gd name="connsiteY37" fmla="*/ 1288473 h 1571105"/>
              <a:gd name="connsiteX38" fmla="*/ 1421477 w 1421477"/>
              <a:gd name="connsiteY38" fmla="*/ 1429789 h 1571105"/>
              <a:gd name="connsiteX39" fmla="*/ 1421477 w 1421477"/>
              <a:gd name="connsiteY39" fmla="*/ 1512916 h 1571105"/>
              <a:gd name="connsiteX40" fmla="*/ 1379913 w 1421477"/>
              <a:gd name="connsiteY40" fmla="*/ 1562793 h 1571105"/>
              <a:gd name="connsiteX41" fmla="*/ 1105593 w 1421477"/>
              <a:gd name="connsiteY41" fmla="*/ 1571105 h 1571105"/>
              <a:gd name="connsiteX42" fmla="*/ 1080655 w 1421477"/>
              <a:gd name="connsiteY42" fmla="*/ 1529542 h 1571105"/>
              <a:gd name="connsiteX43" fmla="*/ 997527 w 1421477"/>
              <a:gd name="connsiteY43" fmla="*/ 1446414 h 1571105"/>
              <a:gd name="connsiteX44" fmla="*/ 989215 w 1421477"/>
              <a:gd name="connsiteY44" fmla="*/ 1388225 h 1571105"/>
              <a:gd name="connsiteX45" fmla="*/ 914400 w 1421477"/>
              <a:gd name="connsiteY45" fmla="*/ 1471353 h 1571105"/>
              <a:gd name="connsiteX46" fmla="*/ 814647 w 1421477"/>
              <a:gd name="connsiteY46" fmla="*/ 1404851 h 1571105"/>
              <a:gd name="connsiteX47" fmla="*/ 822960 w 1421477"/>
              <a:gd name="connsiteY47" fmla="*/ 1288473 h 1571105"/>
              <a:gd name="connsiteX48" fmla="*/ 714895 w 1421477"/>
              <a:gd name="connsiteY48" fmla="*/ 1280160 h 1571105"/>
              <a:gd name="connsiteX49" fmla="*/ 581891 w 1421477"/>
              <a:gd name="connsiteY49" fmla="*/ 1138844 h 1571105"/>
              <a:gd name="connsiteX50" fmla="*/ 540327 w 1421477"/>
              <a:gd name="connsiteY50" fmla="*/ 1205345 h 1571105"/>
              <a:gd name="connsiteX51" fmla="*/ 498764 w 1421477"/>
              <a:gd name="connsiteY51" fmla="*/ 1172094 h 1571105"/>
              <a:gd name="connsiteX52" fmla="*/ 448887 w 1421477"/>
              <a:gd name="connsiteY52" fmla="*/ 1188720 h 1571105"/>
              <a:gd name="connsiteX53" fmla="*/ 423949 w 1421477"/>
              <a:gd name="connsiteY53" fmla="*/ 1138844 h 1571105"/>
              <a:gd name="connsiteX54" fmla="*/ 382386 w 1421477"/>
              <a:gd name="connsiteY54" fmla="*/ 1138844 h 1571105"/>
              <a:gd name="connsiteX55" fmla="*/ 382386 w 1421477"/>
              <a:gd name="connsiteY55" fmla="*/ 1055716 h 1571105"/>
              <a:gd name="connsiteX56" fmla="*/ 432262 w 1421477"/>
              <a:gd name="connsiteY56" fmla="*/ 997527 h 1571105"/>
              <a:gd name="connsiteX57" fmla="*/ 448887 w 1421477"/>
              <a:gd name="connsiteY57" fmla="*/ 997527 h 1571105"/>
              <a:gd name="connsiteX58" fmla="*/ 473826 w 1421477"/>
              <a:gd name="connsiteY58" fmla="*/ 939338 h 1571105"/>
              <a:gd name="connsiteX59" fmla="*/ 382386 w 1421477"/>
              <a:gd name="connsiteY59" fmla="*/ 931025 h 1571105"/>
              <a:gd name="connsiteX60" fmla="*/ 349135 w 1421477"/>
              <a:gd name="connsiteY60" fmla="*/ 864524 h 1571105"/>
              <a:gd name="connsiteX61" fmla="*/ 365760 w 1421477"/>
              <a:gd name="connsiteY61" fmla="*/ 822960 h 1571105"/>
              <a:gd name="connsiteX62" fmla="*/ 390698 w 1421477"/>
              <a:gd name="connsiteY62" fmla="*/ 748145 h 1571105"/>
              <a:gd name="connsiteX63" fmla="*/ 432262 w 1421477"/>
              <a:gd name="connsiteY63" fmla="*/ 698269 h 1571105"/>
              <a:gd name="connsiteX64" fmla="*/ 390698 w 1421477"/>
              <a:gd name="connsiteY64" fmla="*/ 681644 h 1571105"/>
              <a:gd name="connsiteX65" fmla="*/ 332509 w 1421477"/>
              <a:gd name="connsiteY65" fmla="*/ 673331 h 1571105"/>
              <a:gd name="connsiteX66" fmla="*/ 290946 w 1421477"/>
              <a:gd name="connsiteY66" fmla="*/ 698269 h 1571105"/>
              <a:gd name="connsiteX67" fmla="*/ 274320 w 1421477"/>
              <a:gd name="connsiteY67" fmla="*/ 673331 h 1571105"/>
              <a:gd name="connsiteX68" fmla="*/ 249382 w 1421477"/>
              <a:gd name="connsiteY68" fmla="*/ 631767 h 1571105"/>
              <a:gd name="connsiteX69" fmla="*/ 282633 w 1421477"/>
              <a:gd name="connsiteY69" fmla="*/ 615142 h 1571105"/>
              <a:gd name="connsiteX70" fmla="*/ 307571 w 1421477"/>
              <a:gd name="connsiteY70" fmla="*/ 590204 h 1571105"/>
              <a:gd name="connsiteX71" fmla="*/ 290946 w 1421477"/>
              <a:gd name="connsiteY71" fmla="*/ 573578 h 1571105"/>
              <a:gd name="connsiteX72" fmla="*/ 249382 w 1421477"/>
              <a:gd name="connsiteY72" fmla="*/ 590204 h 1571105"/>
              <a:gd name="connsiteX73" fmla="*/ 249382 w 1421477"/>
              <a:gd name="connsiteY73" fmla="*/ 515389 h 1571105"/>
              <a:gd name="connsiteX74" fmla="*/ 216131 w 1421477"/>
              <a:gd name="connsiteY74" fmla="*/ 498764 h 1571105"/>
              <a:gd name="connsiteX75" fmla="*/ 182880 w 1421477"/>
              <a:gd name="connsiteY75" fmla="*/ 590204 h 1571105"/>
              <a:gd name="connsiteX76" fmla="*/ 157942 w 1421477"/>
              <a:gd name="connsiteY76" fmla="*/ 581891 h 1571105"/>
              <a:gd name="connsiteX77" fmla="*/ 91440 w 1421477"/>
              <a:gd name="connsiteY77" fmla="*/ 623454 h 1571105"/>
              <a:gd name="connsiteX78" fmla="*/ 41564 w 1421477"/>
              <a:gd name="connsiteY78" fmla="*/ 656705 h 1571105"/>
              <a:gd name="connsiteX79" fmla="*/ 16626 w 1421477"/>
              <a:gd name="connsiteY79" fmla="*/ 615142 h 1571105"/>
              <a:gd name="connsiteX80" fmla="*/ 41564 w 1421477"/>
              <a:gd name="connsiteY80" fmla="*/ 565265 h 1571105"/>
              <a:gd name="connsiteX81" fmla="*/ 49877 w 1421477"/>
              <a:gd name="connsiteY81" fmla="*/ 556953 h 1571105"/>
              <a:gd name="connsiteX82" fmla="*/ 33251 w 1421477"/>
              <a:gd name="connsiteY82" fmla="*/ 548640 h 1571105"/>
              <a:gd name="connsiteX83" fmla="*/ 74815 w 1421477"/>
              <a:gd name="connsiteY83" fmla="*/ 498764 h 1571105"/>
              <a:gd name="connsiteX84" fmla="*/ 91440 w 1421477"/>
              <a:gd name="connsiteY84" fmla="*/ 498764 h 1571105"/>
              <a:gd name="connsiteX85" fmla="*/ 124691 w 1421477"/>
              <a:gd name="connsiteY85" fmla="*/ 390698 h 1571105"/>
              <a:gd name="connsiteX86" fmla="*/ 66502 w 1421477"/>
              <a:gd name="connsiteY86" fmla="*/ 407324 h 1571105"/>
              <a:gd name="connsiteX87" fmla="*/ 41564 w 1421477"/>
              <a:gd name="connsiteY87" fmla="*/ 349134 h 1571105"/>
              <a:gd name="connsiteX88" fmla="*/ 0 w 1421477"/>
              <a:gd name="connsiteY88" fmla="*/ 274320 h 1571105"/>
              <a:gd name="connsiteX89" fmla="*/ 24938 w 1421477"/>
              <a:gd name="connsiteY89" fmla="*/ 224444 h 1571105"/>
              <a:gd name="connsiteX90" fmla="*/ 33251 w 1421477"/>
              <a:gd name="connsiteY90" fmla="*/ 157942 h 1571105"/>
              <a:gd name="connsiteX91" fmla="*/ 24938 w 1421477"/>
              <a:gd name="connsiteY91" fmla="*/ 116378 h 1571105"/>
              <a:gd name="connsiteX92" fmla="*/ 74815 w 1421477"/>
              <a:gd name="connsiteY92" fmla="*/ 66502 h 1571105"/>
              <a:gd name="connsiteX93" fmla="*/ 0 w 1421477"/>
              <a:gd name="connsiteY93" fmla="*/ 49876 h 1571105"/>
              <a:gd name="connsiteX94" fmla="*/ 99753 w 1421477"/>
              <a:gd name="connsiteY94" fmla="*/ 0 h 1571105"/>
              <a:gd name="connsiteX95" fmla="*/ 182880 w 1421477"/>
              <a:gd name="connsiteY95" fmla="*/ 83127 h 157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421477" h="1571105">
                <a:moveTo>
                  <a:pt x="182880" y="83127"/>
                </a:moveTo>
                <a:lnTo>
                  <a:pt x="182880" y="83127"/>
                </a:lnTo>
                <a:cubicBezTo>
                  <a:pt x="196735" y="102523"/>
                  <a:pt x="212180" y="120877"/>
                  <a:pt x="224444" y="141316"/>
                </a:cubicBezTo>
                <a:cubicBezTo>
                  <a:pt x="256820" y="195275"/>
                  <a:pt x="207256" y="140751"/>
                  <a:pt x="249382" y="182880"/>
                </a:cubicBezTo>
                <a:cubicBezTo>
                  <a:pt x="252153" y="191193"/>
                  <a:pt x="253187" y="200304"/>
                  <a:pt x="257695" y="207818"/>
                </a:cubicBezTo>
                <a:cubicBezTo>
                  <a:pt x="261727" y="214538"/>
                  <a:pt x="271233" y="217240"/>
                  <a:pt x="274320" y="224444"/>
                </a:cubicBezTo>
                <a:cubicBezTo>
                  <a:pt x="279886" y="237430"/>
                  <a:pt x="278916" y="252376"/>
                  <a:pt x="282633" y="266007"/>
                </a:cubicBezTo>
                <a:cubicBezTo>
                  <a:pt x="287244" y="282914"/>
                  <a:pt x="295821" y="298699"/>
                  <a:pt x="299258" y="315884"/>
                </a:cubicBezTo>
                <a:cubicBezTo>
                  <a:pt x="302029" y="329738"/>
                  <a:pt x="302610" y="344218"/>
                  <a:pt x="307571" y="357447"/>
                </a:cubicBezTo>
                <a:cubicBezTo>
                  <a:pt x="311079" y="366802"/>
                  <a:pt x="318655" y="374072"/>
                  <a:pt x="324197" y="382385"/>
                </a:cubicBezTo>
                <a:lnTo>
                  <a:pt x="340822" y="432262"/>
                </a:lnTo>
                <a:cubicBezTo>
                  <a:pt x="343593" y="440575"/>
                  <a:pt x="344275" y="449909"/>
                  <a:pt x="349135" y="457200"/>
                </a:cubicBezTo>
                <a:cubicBezTo>
                  <a:pt x="354677" y="465513"/>
                  <a:pt x="361702" y="473009"/>
                  <a:pt x="365760" y="482138"/>
                </a:cubicBezTo>
                <a:cubicBezTo>
                  <a:pt x="372878" y="498152"/>
                  <a:pt x="369994" y="519622"/>
                  <a:pt x="382386" y="532014"/>
                </a:cubicBezTo>
                <a:lnTo>
                  <a:pt x="415637" y="565265"/>
                </a:lnTo>
                <a:cubicBezTo>
                  <a:pt x="431099" y="580728"/>
                  <a:pt x="438402" y="585858"/>
                  <a:pt x="448887" y="606829"/>
                </a:cubicBezTo>
                <a:cubicBezTo>
                  <a:pt x="452806" y="614666"/>
                  <a:pt x="451820" y="624850"/>
                  <a:pt x="457200" y="631767"/>
                </a:cubicBezTo>
                <a:cubicBezTo>
                  <a:pt x="471635" y="650326"/>
                  <a:pt x="494035" y="662081"/>
                  <a:pt x="507077" y="681644"/>
                </a:cubicBezTo>
                <a:cubicBezTo>
                  <a:pt x="512619" y="689957"/>
                  <a:pt x="518745" y="697908"/>
                  <a:pt x="523702" y="706582"/>
                </a:cubicBezTo>
                <a:cubicBezTo>
                  <a:pt x="529850" y="717341"/>
                  <a:pt x="533453" y="729522"/>
                  <a:pt x="540327" y="739833"/>
                </a:cubicBezTo>
                <a:cubicBezTo>
                  <a:pt x="544674" y="746354"/>
                  <a:pt x="552057" y="750338"/>
                  <a:pt x="556953" y="756458"/>
                </a:cubicBezTo>
                <a:cubicBezTo>
                  <a:pt x="563194" y="764259"/>
                  <a:pt x="567337" y="773595"/>
                  <a:pt x="573578" y="781396"/>
                </a:cubicBezTo>
                <a:cubicBezTo>
                  <a:pt x="587115" y="798318"/>
                  <a:pt x="596625" y="802302"/>
                  <a:pt x="615142" y="814647"/>
                </a:cubicBezTo>
                <a:cubicBezTo>
                  <a:pt x="636037" y="877329"/>
                  <a:pt x="607851" y="800066"/>
                  <a:pt x="640080" y="864524"/>
                </a:cubicBezTo>
                <a:cubicBezTo>
                  <a:pt x="643999" y="872361"/>
                  <a:pt x="644941" y="881408"/>
                  <a:pt x="648393" y="889462"/>
                </a:cubicBezTo>
                <a:cubicBezTo>
                  <a:pt x="653274" y="900852"/>
                  <a:pt x="658870" y="911954"/>
                  <a:pt x="665018" y="922713"/>
                </a:cubicBezTo>
                <a:cubicBezTo>
                  <a:pt x="688072" y="963057"/>
                  <a:pt x="672446" y="935016"/>
                  <a:pt x="706582" y="964276"/>
                </a:cubicBezTo>
                <a:cubicBezTo>
                  <a:pt x="756788" y="1007309"/>
                  <a:pt x="718948" y="990565"/>
                  <a:pt x="764771" y="1005840"/>
                </a:cubicBezTo>
                <a:cubicBezTo>
                  <a:pt x="767542" y="1016924"/>
                  <a:pt x="767416" y="1029172"/>
                  <a:pt x="773084" y="1039091"/>
                </a:cubicBezTo>
                <a:cubicBezTo>
                  <a:pt x="778917" y="1049298"/>
                  <a:pt x="789096" y="1056378"/>
                  <a:pt x="798022" y="1064029"/>
                </a:cubicBezTo>
                <a:cubicBezTo>
                  <a:pt x="832932" y="1093952"/>
                  <a:pt x="824001" y="1087149"/>
                  <a:pt x="864524" y="1097280"/>
                </a:cubicBezTo>
                <a:cubicBezTo>
                  <a:pt x="925032" y="1137618"/>
                  <a:pt x="867001" y="1104862"/>
                  <a:pt x="1005840" y="1122218"/>
                </a:cubicBezTo>
                <a:cubicBezTo>
                  <a:pt x="1064532" y="1129555"/>
                  <a:pt x="1072401" y="1133323"/>
                  <a:pt x="1113906" y="1147156"/>
                </a:cubicBezTo>
                <a:cubicBezTo>
                  <a:pt x="1122219" y="1152698"/>
                  <a:pt x="1132603" y="1155981"/>
                  <a:pt x="1138844" y="1163782"/>
                </a:cubicBezTo>
                <a:cubicBezTo>
                  <a:pt x="1178582" y="1213455"/>
                  <a:pt x="1104339" y="1162528"/>
                  <a:pt x="1163782" y="1221971"/>
                </a:cubicBezTo>
                <a:cubicBezTo>
                  <a:pt x="1178271" y="1236460"/>
                  <a:pt x="1211731" y="1242270"/>
                  <a:pt x="1230284" y="1246909"/>
                </a:cubicBezTo>
                <a:cubicBezTo>
                  <a:pt x="1235826" y="1255222"/>
                  <a:pt x="1238437" y="1266552"/>
                  <a:pt x="1246909" y="1271847"/>
                </a:cubicBezTo>
                <a:cubicBezTo>
                  <a:pt x="1276314" y="1290225"/>
                  <a:pt x="1287397" y="1288473"/>
                  <a:pt x="1313411" y="1288473"/>
                </a:cubicBezTo>
                <a:lnTo>
                  <a:pt x="1421477" y="1429789"/>
                </a:lnTo>
                <a:lnTo>
                  <a:pt x="1421477" y="1512916"/>
                </a:lnTo>
                <a:lnTo>
                  <a:pt x="1379913" y="1562793"/>
                </a:lnTo>
                <a:lnTo>
                  <a:pt x="1105593" y="1571105"/>
                </a:lnTo>
                <a:lnTo>
                  <a:pt x="1080655" y="1529542"/>
                </a:lnTo>
                <a:lnTo>
                  <a:pt x="997527" y="1446414"/>
                </a:lnTo>
                <a:lnTo>
                  <a:pt x="989215" y="1388225"/>
                </a:lnTo>
                <a:lnTo>
                  <a:pt x="914400" y="1471353"/>
                </a:lnTo>
                <a:lnTo>
                  <a:pt x="814647" y="1404851"/>
                </a:lnTo>
                <a:lnTo>
                  <a:pt x="822960" y="1288473"/>
                </a:lnTo>
                <a:lnTo>
                  <a:pt x="714895" y="1280160"/>
                </a:lnTo>
                <a:lnTo>
                  <a:pt x="581891" y="1138844"/>
                </a:lnTo>
                <a:lnTo>
                  <a:pt x="540327" y="1205345"/>
                </a:lnTo>
                <a:lnTo>
                  <a:pt x="498764" y="1172094"/>
                </a:lnTo>
                <a:lnTo>
                  <a:pt x="448887" y="1188720"/>
                </a:lnTo>
                <a:lnTo>
                  <a:pt x="423949" y="1138844"/>
                </a:lnTo>
                <a:lnTo>
                  <a:pt x="382386" y="1138844"/>
                </a:lnTo>
                <a:lnTo>
                  <a:pt x="382386" y="1055716"/>
                </a:lnTo>
                <a:lnTo>
                  <a:pt x="432262" y="997527"/>
                </a:lnTo>
                <a:lnTo>
                  <a:pt x="448887" y="997527"/>
                </a:lnTo>
                <a:lnTo>
                  <a:pt x="473826" y="939338"/>
                </a:lnTo>
                <a:lnTo>
                  <a:pt x="382386" y="931025"/>
                </a:lnTo>
                <a:lnTo>
                  <a:pt x="349135" y="864524"/>
                </a:lnTo>
                <a:lnTo>
                  <a:pt x="365760" y="822960"/>
                </a:lnTo>
                <a:lnTo>
                  <a:pt x="390698" y="748145"/>
                </a:lnTo>
                <a:lnTo>
                  <a:pt x="432262" y="698269"/>
                </a:lnTo>
                <a:lnTo>
                  <a:pt x="390698" y="681644"/>
                </a:lnTo>
                <a:lnTo>
                  <a:pt x="332509" y="673331"/>
                </a:lnTo>
                <a:lnTo>
                  <a:pt x="290946" y="698269"/>
                </a:lnTo>
                <a:lnTo>
                  <a:pt x="274320" y="673331"/>
                </a:lnTo>
                <a:lnTo>
                  <a:pt x="249382" y="631767"/>
                </a:lnTo>
                <a:lnTo>
                  <a:pt x="282633" y="615142"/>
                </a:lnTo>
                <a:lnTo>
                  <a:pt x="307571" y="590204"/>
                </a:lnTo>
                <a:lnTo>
                  <a:pt x="290946" y="573578"/>
                </a:lnTo>
                <a:lnTo>
                  <a:pt x="249382" y="590204"/>
                </a:lnTo>
                <a:lnTo>
                  <a:pt x="249382" y="515389"/>
                </a:lnTo>
                <a:lnTo>
                  <a:pt x="216131" y="498764"/>
                </a:lnTo>
                <a:lnTo>
                  <a:pt x="182880" y="590204"/>
                </a:lnTo>
                <a:lnTo>
                  <a:pt x="157942" y="581891"/>
                </a:lnTo>
                <a:lnTo>
                  <a:pt x="91440" y="623454"/>
                </a:lnTo>
                <a:lnTo>
                  <a:pt x="41564" y="656705"/>
                </a:lnTo>
                <a:lnTo>
                  <a:pt x="16626" y="615142"/>
                </a:lnTo>
                <a:lnTo>
                  <a:pt x="41564" y="565265"/>
                </a:lnTo>
                <a:lnTo>
                  <a:pt x="49877" y="556953"/>
                </a:lnTo>
                <a:lnTo>
                  <a:pt x="33251" y="548640"/>
                </a:lnTo>
                <a:lnTo>
                  <a:pt x="74815" y="498764"/>
                </a:lnTo>
                <a:lnTo>
                  <a:pt x="91440" y="498764"/>
                </a:lnTo>
                <a:lnTo>
                  <a:pt x="124691" y="390698"/>
                </a:lnTo>
                <a:lnTo>
                  <a:pt x="66502" y="407324"/>
                </a:lnTo>
                <a:lnTo>
                  <a:pt x="41564" y="349134"/>
                </a:lnTo>
                <a:lnTo>
                  <a:pt x="0" y="274320"/>
                </a:lnTo>
                <a:lnTo>
                  <a:pt x="24938" y="224444"/>
                </a:lnTo>
                <a:lnTo>
                  <a:pt x="33251" y="157942"/>
                </a:lnTo>
                <a:lnTo>
                  <a:pt x="24938" y="116378"/>
                </a:lnTo>
                <a:lnTo>
                  <a:pt x="74815" y="66502"/>
                </a:lnTo>
                <a:lnTo>
                  <a:pt x="0" y="49876"/>
                </a:lnTo>
                <a:lnTo>
                  <a:pt x="99753" y="0"/>
                </a:lnTo>
                <a:lnTo>
                  <a:pt x="182880" y="83127"/>
                </a:lnTo>
                <a:close/>
              </a:path>
            </a:pathLst>
          </a:cu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Forma libre 74"/>
          <p:cNvSpPr/>
          <p:nvPr/>
        </p:nvSpPr>
        <p:spPr>
          <a:xfrm>
            <a:off x="5796468" y="2972980"/>
            <a:ext cx="128588" cy="88106"/>
          </a:xfrm>
          <a:custGeom>
            <a:avLst/>
            <a:gdLst>
              <a:gd name="connsiteX0" fmla="*/ 128588 w 128588"/>
              <a:gd name="connsiteY0" fmla="*/ 76200 h 88106"/>
              <a:gd name="connsiteX1" fmla="*/ 128588 w 128588"/>
              <a:gd name="connsiteY1" fmla="*/ 21431 h 88106"/>
              <a:gd name="connsiteX2" fmla="*/ 116681 w 128588"/>
              <a:gd name="connsiteY2" fmla="*/ 7144 h 88106"/>
              <a:gd name="connsiteX3" fmla="*/ 109538 w 128588"/>
              <a:gd name="connsiteY3" fmla="*/ 0 h 88106"/>
              <a:gd name="connsiteX4" fmla="*/ 92869 w 128588"/>
              <a:gd name="connsiteY4" fmla="*/ 4763 h 88106"/>
              <a:gd name="connsiteX5" fmla="*/ 76200 w 128588"/>
              <a:gd name="connsiteY5" fmla="*/ 4763 h 88106"/>
              <a:gd name="connsiteX6" fmla="*/ 57150 w 128588"/>
              <a:gd name="connsiteY6" fmla="*/ 2381 h 88106"/>
              <a:gd name="connsiteX7" fmla="*/ 47625 w 128588"/>
              <a:gd name="connsiteY7" fmla="*/ 16669 h 88106"/>
              <a:gd name="connsiteX8" fmla="*/ 19050 w 128588"/>
              <a:gd name="connsiteY8" fmla="*/ 19050 h 88106"/>
              <a:gd name="connsiteX9" fmla="*/ 0 w 128588"/>
              <a:gd name="connsiteY9" fmla="*/ 38100 h 88106"/>
              <a:gd name="connsiteX10" fmla="*/ 19050 w 128588"/>
              <a:gd name="connsiteY10" fmla="*/ 61913 h 88106"/>
              <a:gd name="connsiteX11" fmla="*/ 30956 w 128588"/>
              <a:gd name="connsiteY11" fmla="*/ 73819 h 88106"/>
              <a:gd name="connsiteX12" fmla="*/ 57150 w 128588"/>
              <a:gd name="connsiteY12" fmla="*/ 73819 h 88106"/>
              <a:gd name="connsiteX13" fmla="*/ 64294 w 128588"/>
              <a:gd name="connsiteY13" fmla="*/ 88106 h 88106"/>
              <a:gd name="connsiteX14" fmla="*/ 128588 w 128588"/>
              <a:gd name="connsiteY14" fmla="*/ 76200 h 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8588" h="88106">
                <a:moveTo>
                  <a:pt x="128588" y="76200"/>
                </a:moveTo>
                <a:lnTo>
                  <a:pt x="128588" y="21431"/>
                </a:lnTo>
                <a:lnTo>
                  <a:pt x="116681" y="7144"/>
                </a:lnTo>
                <a:lnTo>
                  <a:pt x="109538" y="0"/>
                </a:lnTo>
                <a:lnTo>
                  <a:pt x="92869" y="4763"/>
                </a:lnTo>
                <a:lnTo>
                  <a:pt x="76200" y="4763"/>
                </a:lnTo>
                <a:lnTo>
                  <a:pt x="57150" y="2381"/>
                </a:lnTo>
                <a:lnTo>
                  <a:pt x="47625" y="16669"/>
                </a:lnTo>
                <a:lnTo>
                  <a:pt x="19050" y="19050"/>
                </a:lnTo>
                <a:lnTo>
                  <a:pt x="0" y="38100"/>
                </a:lnTo>
                <a:lnTo>
                  <a:pt x="19050" y="61913"/>
                </a:lnTo>
                <a:lnTo>
                  <a:pt x="30956" y="73819"/>
                </a:lnTo>
                <a:lnTo>
                  <a:pt x="57150" y="73819"/>
                </a:lnTo>
                <a:lnTo>
                  <a:pt x="64294" y="88106"/>
                </a:lnTo>
                <a:lnTo>
                  <a:pt x="128588" y="76200"/>
                </a:lnTo>
                <a:close/>
              </a:path>
            </a:pathLst>
          </a:custGeom>
          <a:solidFill>
            <a:srgbClr val="4472C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6" name="Forma libre 75"/>
          <p:cNvSpPr/>
          <p:nvPr/>
        </p:nvSpPr>
        <p:spPr>
          <a:xfrm>
            <a:off x="5856185" y="2535387"/>
            <a:ext cx="26194" cy="59532"/>
          </a:xfrm>
          <a:custGeom>
            <a:avLst/>
            <a:gdLst>
              <a:gd name="connsiteX0" fmla="*/ 16669 w 26194"/>
              <a:gd name="connsiteY0" fmla="*/ 59532 h 59532"/>
              <a:gd name="connsiteX1" fmla="*/ 26194 w 26194"/>
              <a:gd name="connsiteY1" fmla="*/ 4763 h 59532"/>
              <a:gd name="connsiteX2" fmla="*/ 0 w 26194"/>
              <a:gd name="connsiteY2" fmla="*/ 0 h 59532"/>
              <a:gd name="connsiteX3" fmla="*/ 16669 w 26194"/>
              <a:gd name="connsiteY3" fmla="*/ 59532 h 59532"/>
            </a:gdLst>
            <a:ahLst/>
            <a:cxnLst>
              <a:cxn ang="0">
                <a:pos x="connsiteX0" y="connsiteY0"/>
              </a:cxn>
              <a:cxn ang="0">
                <a:pos x="connsiteX1" y="connsiteY1"/>
              </a:cxn>
              <a:cxn ang="0">
                <a:pos x="connsiteX2" y="connsiteY2"/>
              </a:cxn>
              <a:cxn ang="0">
                <a:pos x="connsiteX3" y="connsiteY3"/>
              </a:cxn>
            </a:cxnLst>
            <a:rect l="l" t="t" r="r" b="b"/>
            <a:pathLst>
              <a:path w="26194" h="59532">
                <a:moveTo>
                  <a:pt x="16669" y="59532"/>
                </a:moveTo>
                <a:lnTo>
                  <a:pt x="26194" y="4763"/>
                </a:lnTo>
                <a:lnTo>
                  <a:pt x="0" y="0"/>
                </a:lnTo>
                <a:lnTo>
                  <a:pt x="16669" y="5953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7" name="Forma libre 76"/>
          <p:cNvSpPr/>
          <p:nvPr/>
        </p:nvSpPr>
        <p:spPr>
          <a:xfrm>
            <a:off x="5647454" y="2565153"/>
            <a:ext cx="502444" cy="481051"/>
          </a:xfrm>
          <a:custGeom>
            <a:avLst/>
            <a:gdLst>
              <a:gd name="connsiteX0" fmla="*/ 211932 w 502444"/>
              <a:gd name="connsiteY0" fmla="*/ 0 h 454818"/>
              <a:gd name="connsiteX1" fmla="*/ 161925 w 502444"/>
              <a:gd name="connsiteY1" fmla="*/ 33337 h 454818"/>
              <a:gd name="connsiteX2" fmla="*/ 164307 w 502444"/>
              <a:gd name="connsiteY2" fmla="*/ 64293 h 454818"/>
              <a:gd name="connsiteX3" fmla="*/ 185738 w 502444"/>
              <a:gd name="connsiteY3" fmla="*/ 71437 h 454818"/>
              <a:gd name="connsiteX4" fmla="*/ 180975 w 502444"/>
              <a:gd name="connsiteY4" fmla="*/ 85725 h 454818"/>
              <a:gd name="connsiteX5" fmla="*/ 202407 w 502444"/>
              <a:gd name="connsiteY5" fmla="*/ 85725 h 454818"/>
              <a:gd name="connsiteX6" fmla="*/ 216694 w 502444"/>
              <a:gd name="connsiteY6" fmla="*/ 116681 h 454818"/>
              <a:gd name="connsiteX7" fmla="*/ 230982 w 502444"/>
              <a:gd name="connsiteY7" fmla="*/ 135731 h 454818"/>
              <a:gd name="connsiteX8" fmla="*/ 219075 w 502444"/>
              <a:gd name="connsiteY8" fmla="*/ 152400 h 454818"/>
              <a:gd name="connsiteX9" fmla="*/ 209550 w 502444"/>
              <a:gd name="connsiteY9" fmla="*/ 159543 h 454818"/>
              <a:gd name="connsiteX10" fmla="*/ 185738 w 502444"/>
              <a:gd name="connsiteY10" fmla="*/ 166687 h 454818"/>
              <a:gd name="connsiteX11" fmla="*/ 178594 w 502444"/>
              <a:gd name="connsiteY11" fmla="*/ 190500 h 454818"/>
              <a:gd name="connsiteX12" fmla="*/ 169069 w 502444"/>
              <a:gd name="connsiteY12" fmla="*/ 216693 h 454818"/>
              <a:gd name="connsiteX13" fmla="*/ 180975 w 502444"/>
              <a:gd name="connsiteY13" fmla="*/ 240506 h 454818"/>
              <a:gd name="connsiteX14" fmla="*/ 130969 w 502444"/>
              <a:gd name="connsiteY14" fmla="*/ 204787 h 454818"/>
              <a:gd name="connsiteX15" fmla="*/ 111919 w 502444"/>
              <a:gd name="connsiteY15" fmla="*/ 190500 h 454818"/>
              <a:gd name="connsiteX16" fmla="*/ 52388 w 502444"/>
              <a:gd name="connsiteY16" fmla="*/ 221456 h 454818"/>
              <a:gd name="connsiteX17" fmla="*/ 50007 w 502444"/>
              <a:gd name="connsiteY17" fmla="*/ 250031 h 454818"/>
              <a:gd name="connsiteX18" fmla="*/ 14288 w 502444"/>
              <a:gd name="connsiteY18" fmla="*/ 254793 h 454818"/>
              <a:gd name="connsiteX19" fmla="*/ 0 w 502444"/>
              <a:gd name="connsiteY19" fmla="*/ 269081 h 454818"/>
              <a:gd name="connsiteX20" fmla="*/ 19050 w 502444"/>
              <a:gd name="connsiteY20" fmla="*/ 340518 h 454818"/>
              <a:gd name="connsiteX21" fmla="*/ 52388 w 502444"/>
              <a:gd name="connsiteY21" fmla="*/ 359568 h 454818"/>
              <a:gd name="connsiteX22" fmla="*/ 83344 w 502444"/>
              <a:gd name="connsiteY22" fmla="*/ 400050 h 454818"/>
              <a:gd name="connsiteX23" fmla="*/ 138113 w 502444"/>
              <a:gd name="connsiteY23" fmla="*/ 428625 h 454818"/>
              <a:gd name="connsiteX24" fmla="*/ 157163 w 502444"/>
              <a:gd name="connsiteY24" fmla="*/ 402431 h 454818"/>
              <a:gd name="connsiteX25" fmla="*/ 183357 w 502444"/>
              <a:gd name="connsiteY25" fmla="*/ 402431 h 454818"/>
              <a:gd name="connsiteX26" fmla="*/ 195263 w 502444"/>
              <a:gd name="connsiteY26" fmla="*/ 381000 h 454818"/>
              <a:gd name="connsiteX27" fmla="*/ 235744 w 502444"/>
              <a:gd name="connsiteY27" fmla="*/ 381000 h 454818"/>
              <a:gd name="connsiteX28" fmla="*/ 250032 w 502444"/>
              <a:gd name="connsiteY28" fmla="*/ 381000 h 454818"/>
              <a:gd name="connsiteX29" fmla="*/ 269082 w 502444"/>
              <a:gd name="connsiteY29" fmla="*/ 402431 h 454818"/>
              <a:gd name="connsiteX30" fmla="*/ 276225 w 502444"/>
              <a:gd name="connsiteY30" fmla="*/ 438150 h 454818"/>
              <a:gd name="connsiteX31" fmla="*/ 276225 w 502444"/>
              <a:gd name="connsiteY31" fmla="*/ 454818 h 454818"/>
              <a:gd name="connsiteX32" fmla="*/ 295275 w 502444"/>
              <a:gd name="connsiteY32" fmla="*/ 450056 h 454818"/>
              <a:gd name="connsiteX33" fmla="*/ 311944 w 502444"/>
              <a:gd name="connsiteY33" fmla="*/ 454818 h 454818"/>
              <a:gd name="connsiteX34" fmla="*/ 340519 w 502444"/>
              <a:gd name="connsiteY34" fmla="*/ 433387 h 454818"/>
              <a:gd name="connsiteX35" fmla="*/ 352425 w 502444"/>
              <a:gd name="connsiteY35" fmla="*/ 419100 h 454818"/>
              <a:gd name="connsiteX36" fmla="*/ 361950 w 502444"/>
              <a:gd name="connsiteY36" fmla="*/ 419100 h 454818"/>
              <a:gd name="connsiteX37" fmla="*/ 381000 w 502444"/>
              <a:gd name="connsiteY37" fmla="*/ 383381 h 454818"/>
              <a:gd name="connsiteX38" fmla="*/ 364332 w 502444"/>
              <a:gd name="connsiteY38" fmla="*/ 373856 h 454818"/>
              <a:gd name="connsiteX39" fmla="*/ 352425 w 502444"/>
              <a:gd name="connsiteY39" fmla="*/ 369093 h 454818"/>
              <a:gd name="connsiteX40" fmla="*/ 352425 w 502444"/>
              <a:gd name="connsiteY40" fmla="*/ 338137 h 454818"/>
              <a:gd name="connsiteX41" fmla="*/ 366713 w 502444"/>
              <a:gd name="connsiteY41" fmla="*/ 338137 h 454818"/>
              <a:gd name="connsiteX42" fmla="*/ 330994 w 502444"/>
              <a:gd name="connsiteY42" fmla="*/ 328612 h 454818"/>
              <a:gd name="connsiteX43" fmla="*/ 316707 w 502444"/>
              <a:gd name="connsiteY43" fmla="*/ 323850 h 454818"/>
              <a:gd name="connsiteX44" fmla="*/ 328613 w 502444"/>
              <a:gd name="connsiteY44" fmla="*/ 302418 h 454818"/>
              <a:gd name="connsiteX45" fmla="*/ 342900 w 502444"/>
              <a:gd name="connsiteY45" fmla="*/ 297656 h 454818"/>
              <a:gd name="connsiteX46" fmla="*/ 357188 w 502444"/>
              <a:gd name="connsiteY46" fmla="*/ 297656 h 454818"/>
              <a:gd name="connsiteX47" fmla="*/ 381000 w 502444"/>
              <a:gd name="connsiteY47" fmla="*/ 278606 h 454818"/>
              <a:gd name="connsiteX48" fmla="*/ 416719 w 502444"/>
              <a:gd name="connsiteY48" fmla="*/ 276225 h 454818"/>
              <a:gd name="connsiteX49" fmla="*/ 433388 w 502444"/>
              <a:gd name="connsiteY49" fmla="*/ 261937 h 454818"/>
              <a:gd name="connsiteX50" fmla="*/ 445294 w 502444"/>
              <a:gd name="connsiteY50" fmla="*/ 230981 h 454818"/>
              <a:gd name="connsiteX51" fmla="*/ 442913 w 502444"/>
              <a:gd name="connsiteY51" fmla="*/ 207168 h 454818"/>
              <a:gd name="connsiteX52" fmla="*/ 488157 w 502444"/>
              <a:gd name="connsiteY52" fmla="*/ 157162 h 454818"/>
              <a:gd name="connsiteX53" fmla="*/ 502444 w 502444"/>
              <a:gd name="connsiteY53" fmla="*/ 88106 h 454818"/>
              <a:gd name="connsiteX54" fmla="*/ 464344 w 502444"/>
              <a:gd name="connsiteY54" fmla="*/ 57150 h 454818"/>
              <a:gd name="connsiteX55" fmla="*/ 457200 w 502444"/>
              <a:gd name="connsiteY55" fmla="*/ 83343 h 454818"/>
              <a:gd name="connsiteX56" fmla="*/ 414338 w 502444"/>
              <a:gd name="connsiteY56" fmla="*/ 116681 h 454818"/>
              <a:gd name="connsiteX57" fmla="*/ 381000 w 502444"/>
              <a:gd name="connsiteY57" fmla="*/ 102393 h 454818"/>
              <a:gd name="connsiteX58" fmla="*/ 354807 w 502444"/>
              <a:gd name="connsiteY58" fmla="*/ 97631 h 454818"/>
              <a:gd name="connsiteX59" fmla="*/ 359569 w 502444"/>
              <a:gd name="connsiteY59" fmla="*/ 116681 h 454818"/>
              <a:gd name="connsiteX60" fmla="*/ 373857 w 502444"/>
              <a:gd name="connsiteY60" fmla="*/ 133350 h 454818"/>
              <a:gd name="connsiteX61" fmla="*/ 369094 w 502444"/>
              <a:gd name="connsiteY61" fmla="*/ 145256 h 454818"/>
              <a:gd name="connsiteX62" fmla="*/ 342900 w 502444"/>
              <a:gd name="connsiteY62" fmla="*/ 157162 h 454818"/>
              <a:gd name="connsiteX63" fmla="*/ 338138 w 502444"/>
              <a:gd name="connsiteY63" fmla="*/ 169068 h 454818"/>
              <a:gd name="connsiteX64" fmla="*/ 319088 w 502444"/>
              <a:gd name="connsiteY64" fmla="*/ 159543 h 454818"/>
              <a:gd name="connsiteX65" fmla="*/ 319088 w 502444"/>
              <a:gd name="connsiteY65" fmla="*/ 183356 h 454818"/>
              <a:gd name="connsiteX66" fmla="*/ 290513 w 502444"/>
              <a:gd name="connsiteY66" fmla="*/ 188118 h 454818"/>
              <a:gd name="connsiteX67" fmla="*/ 283369 w 502444"/>
              <a:gd name="connsiteY67" fmla="*/ 173831 h 454818"/>
              <a:gd name="connsiteX68" fmla="*/ 266700 w 502444"/>
              <a:gd name="connsiteY68" fmla="*/ 173831 h 454818"/>
              <a:gd name="connsiteX69" fmla="*/ 254794 w 502444"/>
              <a:gd name="connsiteY69" fmla="*/ 169068 h 454818"/>
              <a:gd name="connsiteX70" fmla="*/ 247650 w 502444"/>
              <a:gd name="connsiteY70" fmla="*/ 150018 h 454818"/>
              <a:gd name="connsiteX71" fmla="*/ 254794 w 502444"/>
              <a:gd name="connsiteY71" fmla="*/ 142875 h 454818"/>
              <a:gd name="connsiteX72" fmla="*/ 264319 w 502444"/>
              <a:gd name="connsiteY72" fmla="*/ 126206 h 454818"/>
              <a:gd name="connsiteX73" fmla="*/ 254794 w 502444"/>
              <a:gd name="connsiteY73" fmla="*/ 116681 h 454818"/>
              <a:gd name="connsiteX74" fmla="*/ 269082 w 502444"/>
              <a:gd name="connsiteY74" fmla="*/ 114300 h 454818"/>
              <a:gd name="connsiteX75" fmla="*/ 269082 w 502444"/>
              <a:gd name="connsiteY75" fmla="*/ 95250 h 454818"/>
              <a:gd name="connsiteX76" fmla="*/ 297657 w 502444"/>
              <a:gd name="connsiteY76" fmla="*/ 69056 h 454818"/>
              <a:gd name="connsiteX77" fmla="*/ 319088 w 502444"/>
              <a:gd name="connsiteY77" fmla="*/ 66675 h 454818"/>
              <a:gd name="connsiteX78" fmla="*/ 311944 w 502444"/>
              <a:gd name="connsiteY78" fmla="*/ 50006 h 454818"/>
              <a:gd name="connsiteX79" fmla="*/ 311944 w 502444"/>
              <a:gd name="connsiteY79" fmla="*/ 26193 h 454818"/>
              <a:gd name="connsiteX80" fmla="*/ 297657 w 502444"/>
              <a:gd name="connsiteY80" fmla="*/ 9525 h 454818"/>
              <a:gd name="connsiteX81" fmla="*/ 290513 w 502444"/>
              <a:gd name="connsiteY81" fmla="*/ 33337 h 454818"/>
              <a:gd name="connsiteX82" fmla="*/ 271463 w 502444"/>
              <a:gd name="connsiteY82" fmla="*/ 42862 h 454818"/>
              <a:gd name="connsiteX83" fmla="*/ 245269 w 502444"/>
              <a:gd name="connsiteY83" fmla="*/ 47625 h 454818"/>
              <a:gd name="connsiteX84" fmla="*/ 261938 w 502444"/>
              <a:gd name="connsiteY84" fmla="*/ 9525 h 454818"/>
              <a:gd name="connsiteX85" fmla="*/ 211932 w 502444"/>
              <a:gd name="connsiteY85" fmla="*/ 0 h 45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02444" h="454818">
                <a:moveTo>
                  <a:pt x="211932" y="0"/>
                </a:moveTo>
                <a:lnTo>
                  <a:pt x="161925" y="33337"/>
                </a:lnTo>
                <a:lnTo>
                  <a:pt x="164307" y="64293"/>
                </a:lnTo>
                <a:lnTo>
                  <a:pt x="185738" y="71437"/>
                </a:lnTo>
                <a:lnTo>
                  <a:pt x="180975" y="85725"/>
                </a:lnTo>
                <a:lnTo>
                  <a:pt x="202407" y="85725"/>
                </a:lnTo>
                <a:lnTo>
                  <a:pt x="216694" y="116681"/>
                </a:lnTo>
                <a:lnTo>
                  <a:pt x="230982" y="135731"/>
                </a:lnTo>
                <a:lnTo>
                  <a:pt x="219075" y="152400"/>
                </a:lnTo>
                <a:lnTo>
                  <a:pt x="209550" y="159543"/>
                </a:lnTo>
                <a:lnTo>
                  <a:pt x="185738" y="166687"/>
                </a:lnTo>
                <a:lnTo>
                  <a:pt x="178594" y="190500"/>
                </a:lnTo>
                <a:lnTo>
                  <a:pt x="169069" y="216693"/>
                </a:lnTo>
                <a:lnTo>
                  <a:pt x="180975" y="240506"/>
                </a:lnTo>
                <a:lnTo>
                  <a:pt x="130969" y="204787"/>
                </a:lnTo>
                <a:lnTo>
                  <a:pt x="111919" y="190500"/>
                </a:lnTo>
                <a:lnTo>
                  <a:pt x="52388" y="221456"/>
                </a:lnTo>
                <a:lnTo>
                  <a:pt x="50007" y="250031"/>
                </a:lnTo>
                <a:lnTo>
                  <a:pt x="14288" y="254793"/>
                </a:lnTo>
                <a:lnTo>
                  <a:pt x="0" y="269081"/>
                </a:lnTo>
                <a:lnTo>
                  <a:pt x="19050" y="340518"/>
                </a:lnTo>
                <a:lnTo>
                  <a:pt x="52388" y="359568"/>
                </a:lnTo>
                <a:lnTo>
                  <a:pt x="83344" y="400050"/>
                </a:lnTo>
                <a:lnTo>
                  <a:pt x="138113" y="428625"/>
                </a:lnTo>
                <a:lnTo>
                  <a:pt x="157163" y="402431"/>
                </a:lnTo>
                <a:lnTo>
                  <a:pt x="183357" y="402431"/>
                </a:lnTo>
                <a:lnTo>
                  <a:pt x="195263" y="381000"/>
                </a:lnTo>
                <a:lnTo>
                  <a:pt x="235744" y="381000"/>
                </a:lnTo>
                <a:lnTo>
                  <a:pt x="250032" y="381000"/>
                </a:lnTo>
                <a:lnTo>
                  <a:pt x="269082" y="402431"/>
                </a:lnTo>
                <a:lnTo>
                  <a:pt x="276225" y="438150"/>
                </a:lnTo>
                <a:lnTo>
                  <a:pt x="276225" y="454818"/>
                </a:lnTo>
                <a:lnTo>
                  <a:pt x="295275" y="450056"/>
                </a:lnTo>
                <a:lnTo>
                  <a:pt x="311944" y="454818"/>
                </a:lnTo>
                <a:lnTo>
                  <a:pt x="340519" y="433387"/>
                </a:lnTo>
                <a:lnTo>
                  <a:pt x="352425" y="419100"/>
                </a:lnTo>
                <a:lnTo>
                  <a:pt x="361950" y="419100"/>
                </a:lnTo>
                <a:lnTo>
                  <a:pt x="381000" y="383381"/>
                </a:lnTo>
                <a:lnTo>
                  <a:pt x="364332" y="373856"/>
                </a:lnTo>
                <a:lnTo>
                  <a:pt x="352425" y="369093"/>
                </a:lnTo>
                <a:lnTo>
                  <a:pt x="352425" y="338137"/>
                </a:lnTo>
                <a:lnTo>
                  <a:pt x="366713" y="338137"/>
                </a:lnTo>
                <a:lnTo>
                  <a:pt x="330994" y="328612"/>
                </a:lnTo>
                <a:lnTo>
                  <a:pt x="316707" y="323850"/>
                </a:lnTo>
                <a:lnTo>
                  <a:pt x="328613" y="302418"/>
                </a:lnTo>
                <a:lnTo>
                  <a:pt x="342900" y="297656"/>
                </a:lnTo>
                <a:lnTo>
                  <a:pt x="357188" y="297656"/>
                </a:lnTo>
                <a:lnTo>
                  <a:pt x="381000" y="278606"/>
                </a:lnTo>
                <a:lnTo>
                  <a:pt x="416719" y="276225"/>
                </a:lnTo>
                <a:lnTo>
                  <a:pt x="433388" y="261937"/>
                </a:lnTo>
                <a:lnTo>
                  <a:pt x="445294" y="230981"/>
                </a:lnTo>
                <a:lnTo>
                  <a:pt x="442913" y="207168"/>
                </a:lnTo>
                <a:lnTo>
                  <a:pt x="488157" y="157162"/>
                </a:lnTo>
                <a:lnTo>
                  <a:pt x="502444" y="88106"/>
                </a:lnTo>
                <a:lnTo>
                  <a:pt x="464344" y="57150"/>
                </a:lnTo>
                <a:lnTo>
                  <a:pt x="457200" y="83343"/>
                </a:lnTo>
                <a:lnTo>
                  <a:pt x="414338" y="116681"/>
                </a:lnTo>
                <a:lnTo>
                  <a:pt x="381000" y="102393"/>
                </a:lnTo>
                <a:lnTo>
                  <a:pt x="354807" y="97631"/>
                </a:lnTo>
                <a:lnTo>
                  <a:pt x="359569" y="116681"/>
                </a:lnTo>
                <a:lnTo>
                  <a:pt x="373857" y="133350"/>
                </a:lnTo>
                <a:lnTo>
                  <a:pt x="369094" y="145256"/>
                </a:lnTo>
                <a:lnTo>
                  <a:pt x="342900" y="157162"/>
                </a:lnTo>
                <a:lnTo>
                  <a:pt x="338138" y="169068"/>
                </a:lnTo>
                <a:lnTo>
                  <a:pt x="319088" y="159543"/>
                </a:lnTo>
                <a:lnTo>
                  <a:pt x="319088" y="183356"/>
                </a:lnTo>
                <a:lnTo>
                  <a:pt x="290513" y="188118"/>
                </a:lnTo>
                <a:lnTo>
                  <a:pt x="283369" y="173831"/>
                </a:lnTo>
                <a:lnTo>
                  <a:pt x="266700" y="173831"/>
                </a:lnTo>
                <a:lnTo>
                  <a:pt x="254794" y="169068"/>
                </a:lnTo>
                <a:lnTo>
                  <a:pt x="247650" y="150018"/>
                </a:lnTo>
                <a:lnTo>
                  <a:pt x="254794" y="142875"/>
                </a:lnTo>
                <a:lnTo>
                  <a:pt x="264319" y="126206"/>
                </a:lnTo>
                <a:lnTo>
                  <a:pt x="254794" y="116681"/>
                </a:lnTo>
                <a:lnTo>
                  <a:pt x="269082" y="114300"/>
                </a:lnTo>
                <a:lnTo>
                  <a:pt x="269082" y="95250"/>
                </a:lnTo>
                <a:lnTo>
                  <a:pt x="297657" y="69056"/>
                </a:lnTo>
                <a:lnTo>
                  <a:pt x="319088" y="66675"/>
                </a:lnTo>
                <a:lnTo>
                  <a:pt x="311944" y="50006"/>
                </a:lnTo>
                <a:lnTo>
                  <a:pt x="311944" y="26193"/>
                </a:lnTo>
                <a:lnTo>
                  <a:pt x="297657" y="9525"/>
                </a:lnTo>
                <a:lnTo>
                  <a:pt x="290513" y="33337"/>
                </a:lnTo>
                <a:lnTo>
                  <a:pt x="271463" y="42862"/>
                </a:lnTo>
                <a:lnTo>
                  <a:pt x="245269" y="47625"/>
                </a:lnTo>
                <a:lnTo>
                  <a:pt x="261938" y="9525"/>
                </a:lnTo>
                <a:lnTo>
                  <a:pt x="211932" y="0"/>
                </a:lnTo>
                <a:close/>
              </a:path>
            </a:pathLst>
          </a:custGeom>
          <a:solidFill>
            <a:srgbClr val="4472C4">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8" name="Forma libre 77"/>
          <p:cNvSpPr/>
          <p:nvPr/>
        </p:nvSpPr>
        <p:spPr>
          <a:xfrm>
            <a:off x="5882757" y="2863882"/>
            <a:ext cx="438150" cy="312222"/>
          </a:xfrm>
          <a:custGeom>
            <a:avLst/>
            <a:gdLst>
              <a:gd name="connsiteX0" fmla="*/ 197643 w 438150"/>
              <a:gd name="connsiteY0" fmla="*/ 0 h 304800"/>
              <a:gd name="connsiteX1" fmla="*/ 133350 w 438150"/>
              <a:gd name="connsiteY1" fmla="*/ 2382 h 304800"/>
              <a:gd name="connsiteX2" fmla="*/ 123825 w 438150"/>
              <a:gd name="connsiteY2" fmla="*/ 23813 h 304800"/>
              <a:gd name="connsiteX3" fmla="*/ 100012 w 438150"/>
              <a:gd name="connsiteY3" fmla="*/ 19050 h 304800"/>
              <a:gd name="connsiteX4" fmla="*/ 83343 w 438150"/>
              <a:gd name="connsiteY4" fmla="*/ 40482 h 304800"/>
              <a:gd name="connsiteX5" fmla="*/ 116681 w 438150"/>
              <a:gd name="connsiteY5" fmla="*/ 45244 h 304800"/>
              <a:gd name="connsiteX6" fmla="*/ 121443 w 438150"/>
              <a:gd name="connsiteY6" fmla="*/ 52388 h 304800"/>
              <a:gd name="connsiteX7" fmla="*/ 109537 w 438150"/>
              <a:gd name="connsiteY7" fmla="*/ 69057 h 304800"/>
              <a:gd name="connsiteX8" fmla="*/ 123825 w 438150"/>
              <a:gd name="connsiteY8" fmla="*/ 90488 h 304800"/>
              <a:gd name="connsiteX9" fmla="*/ 138112 w 438150"/>
              <a:gd name="connsiteY9" fmla="*/ 90488 h 304800"/>
              <a:gd name="connsiteX10" fmla="*/ 145256 w 438150"/>
              <a:gd name="connsiteY10" fmla="*/ 104775 h 304800"/>
              <a:gd name="connsiteX11" fmla="*/ 138112 w 438150"/>
              <a:gd name="connsiteY11" fmla="*/ 123825 h 304800"/>
              <a:gd name="connsiteX12" fmla="*/ 128587 w 438150"/>
              <a:gd name="connsiteY12" fmla="*/ 145257 h 304800"/>
              <a:gd name="connsiteX13" fmla="*/ 114300 w 438150"/>
              <a:gd name="connsiteY13" fmla="*/ 145257 h 304800"/>
              <a:gd name="connsiteX14" fmla="*/ 97631 w 438150"/>
              <a:gd name="connsiteY14" fmla="*/ 150019 h 304800"/>
              <a:gd name="connsiteX15" fmla="*/ 76200 w 438150"/>
              <a:gd name="connsiteY15" fmla="*/ 171450 h 304800"/>
              <a:gd name="connsiteX16" fmla="*/ 59531 w 438150"/>
              <a:gd name="connsiteY16" fmla="*/ 171450 h 304800"/>
              <a:gd name="connsiteX17" fmla="*/ 45243 w 438150"/>
              <a:gd name="connsiteY17" fmla="*/ 178594 h 304800"/>
              <a:gd name="connsiteX18" fmla="*/ 0 w 438150"/>
              <a:gd name="connsiteY18" fmla="*/ 200025 h 304800"/>
              <a:gd name="connsiteX19" fmla="*/ 16668 w 438150"/>
              <a:gd name="connsiteY19" fmla="*/ 245269 h 304800"/>
              <a:gd name="connsiteX20" fmla="*/ 178593 w 438150"/>
              <a:gd name="connsiteY20" fmla="*/ 304800 h 304800"/>
              <a:gd name="connsiteX21" fmla="*/ 200025 w 438150"/>
              <a:gd name="connsiteY21" fmla="*/ 304800 h 304800"/>
              <a:gd name="connsiteX22" fmla="*/ 188118 w 438150"/>
              <a:gd name="connsiteY22" fmla="*/ 285750 h 304800"/>
              <a:gd name="connsiteX23" fmla="*/ 195262 w 438150"/>
              <a:gd name="connsiteY23" fmla="*/ 269082 h 304800"/>
              <a:gd name="connsiteX24" fmla="*/ 221456 w 438150"/>
              <a:gd name="connsiteY24" fmla="*/ 264319 h 304800"/>
              <a:gd name="connsiteX25" fmla="*/ 223837 w 438150"/>
              <a:gd name="connsiteY25" fmla="*/ 242888 h 304800"/>
              <a:gd name="connsiteX26" fmla="*/ 216693 w 438150"/>
              <a:gd name="connsiteY26" fmla="*/ 221457 h 304800"/>
              <a:gd name="connsiteX27" fmla="*/ 233362 w 438150"/>
              <a:gd name="connsiteY27" fmla="*/ 216694 h 304800"/>
              <a:gd name="connsiteX28" fmla="*/ 259556 w 438150"/>
              <a:gd name="connsiteY28" fmla="*/ 219075 h 304800"/>
              <a:gd name="connsiteX29" fmla="*/ 271462 w 438150"/>
              <a:gd name="connsiteY29" fmla="*/ 228600 h 304800"/>
              <a:gd name="connsiteX30" fmla="*/ 304800 w 438150"/>
              <a:gd name="connsiteY30" fmla="*/ 226219 h 304800"/>
              <a:gd name="connsiteX31" fmla="*/ 328612 w 438150"/>
              <a:gd name="connsiteY31" fmla="*/ 226219 h 304800"/>
              <a:gd name="connsiteX32" fmla="*/ 345281 w 438150"/>
              <a:gd name="connsiteY32" fmla="*/ 242888 h 304800"/>
              <a:gd name="connsiteX33" fmla="*/ 352425 w 438150"/>
              <a:gd name="connsiteY33" fmla="*/ 230982 h 304800"/>
              <a:gd name="connsiteX34" fmla="*/ 378618 w 438150"/>
              <a:gd name="connsiteY34" fmla="*/ 242888 h 304800"/>
              <a:gd name="connsiteX35" fmla="*/ 364331 w 438150"/>
              <a:gd name="connsiteY35" fmla="*/ 226219 h 304800"/>
              <a:gd name="connsiteX36" fmla="*/ 352425 w 438150"/>
              <a:gd name="connsiteY36" fmla="*/ 202407 h 304800"/>
              <a:gd name="connsiteX37" fmla="*/ 357187 w 438150"/>
              <a:gd name="connsiteY37" fmla="*/ 185738 h 304800"/>
              <a:gd name="connsiteX38" fmla="*/ 378618 w 438150"/>
              <a:gd name="connsiteY38" fmla="*/ 185738 h 304800"/>
              <a:gd name="connsiteX39" fmla="*/ 409575 w 438150"/>
              <a:gd name="connsiteY39" fmla="*/ 133350 h 304800"/>
              <a:gd name="connsiteX40" fmla="*/ 414337 w 438150"/>
              <a:gd name="connsiteY40" fmla="*/ 114300 h 304800"/>
              <a:gd name="connsiteX41" fmla="*/ 431006 w 438150"/>
              <a:gd name="connsiteY41" fmla="*/ 97632 h 304800"/>
              <a:gd name="connsiteX42" fmla="*/ 419100 w 438150"/>
              <a:gd name="connsiteY42" fmla="*/ 80963 h 304800"/>
              <a:gd name="connsiteX43" fmla="*/ 433387 w 438150"/>
              <a:gd name="connsiteY43" fmla="*/ 66675 h 304800"/>
              <a:gd name="connsiteX44" fmla="*/ 438150 w 438150"/>
              <a:gd name="connsiteY44" fmla="*/ 35719 h 304800"/>
              <a:gd name="connsiteX45" fmla="*/ 409575 w 438150"/>
              <a:gd name="connsiteY45" fmla="*/ 0 h 304800"/>
              <a:gd name="connsiteX46" fmla="*/ 392906 w 438150"/>
              <a:gd name="connsiteY46" fmla="*/ 42863 h 304800"/>
              <a:gd name="connsiteX47" fmla="*/ 371475 w 438150"/>
              <a:gd name="connsiteY47" fmla="*/ 40482 h 304800"/>
              <a:gd name="connsiteX48" fmla="*/ 357187 w 438150"/>
              <a:gd name="connsiteY48" fmla="*/ 52388 h 304800"/>
              <a:gd name="connsiteX49" fmla="*/ 330993 w 438150"/>
              <a:gd name="connsiteY49" fmla="*/ 38100 h 304800"/>
              <a:gd name="connsiteX50" fmla="*/ 319087 w 438150"/>
              <a:gd name="connsiteY50" fmla="*/ 28575 h 304800"/>
              <a:gd name="connsiteX51" fmla="*/ 280987 w 438150"/>
              <a:gd name="connsiteY51" fmla="*/ 35719 h 304800"/>
              <a:gd name="connsiteX52" fmla="*/ 285750 w 438150"/>
              <a:gd name="connsiteY52" fmla="*/ 4763 h 304800"/>
              <a:gd name="connsiteX53" fmla="*/ 254793 w 438150"/>
              <a:gd name="connsiteY53" fmla="*/ 2382 h 304800"/>
              <a:gd name="connsiteX54" fmla="*/ 197643 w 438150"/>
              <a:gd name="connsiteY54"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38150" h="304800">
                <a:moveTo>
                  <a:pt x="197643" y="0"/>
                </a:moveTo>
                <a:lnTo>
                  <a:pt x="133350" y="2382"/>
                </a:lnTo>
                <a:lnTo>
                  <a:pt x="123825" y="23813"/>
                </a:lnTo>
                <a:lnTo>
                  <a:pt x="100012" y="19050"/>
                </a:lnTo>
                <a:lnTo>
                  <a:pt x="83343" y="40482"/>
                </a:lnTo>
                <a:lnTo>
                  <a:pt x="116681" y="45244"/>
                </a:lnTo>
                <a:lnTo>
                  <a:pt x="121443" y="52388"/>
                </a:lnTo>
                <a:lnTo>
                  <a:pt x="109537" y="69057"/>
                </a:lnTo>
                <a:lnTo>
                  <a:pt x="123825" y="90488"/>
                </a:lnTo>
                <a:lnTo>
                  <a:pt x="138112" y="90488"/>
                </a:lnTo>
                <a:lnTo>
                  <a:pt x="145256" y="104775"/>
                </a:lnTo>
                <a:lnTo>
                  <a:pt x="138112" y="123825"/>
                </a:lnTo>
                <a:lnTo>
                  <a:pt x="128587" y="145257"/>
                </a:lnTo>
                <a:lnTo>
                  <a:pt x="114300" y="145257"/>
                </a:lnTo>
                <a:lnTo>
                  <a:pt x="97631" y="150019"/>
                </a:lnTo>
                <a:lnTo>
                  <a:pt x="76200" y="171450"/>
                </a:lnTo>
                <a:lnTo>
                  <a:pt x="59531" y="171450"/>
                </a:lnTo>
                <a:lnTo>
                  <a:pt x="45243" y="178594"/>
                </a:lnTo>
                <a:lnTo>
                  <a:pt x="0" y="200025"/>
                </a:lnTo>
                <a:lnTo>
                  <a:pt x="16668" y="245269"/>
                </a:lnTo>
                <a:lnTo>
                  <a:pt x="178593" y="304800"/>
                </a:lnTo>
                <a:lnTo>
                  <a:pt x="200025" y="304800"/>
                </a:lnTo>
                <a:lnTo>
                  <a:pt x="188118" y="285750"/>
                </a:lnTo>
                <a:lnTo>
                  <a:pt x="195262" y="269082"/>
                </a:lnTo>
                <a:lnTo>
                  <a:pt x="221456" y="264319"/>
                </a:lnTo>
                <a:lnTo>
                  <a:pt x="223837" y="242888"/>
                </a:lnTo>
                <a:lnTo>
                  <a:pt x="216693" y="221457"/>
                </a:lnTo>
                <a:lnTo>
                  <a:pt x="233362" y="216694"/>
                </a:lnTo>
                <a:lnTo>
                  <a:pt x="259556" y="219075"/>
                </a:lnTo>
                <a:lnTo>
                  <a:pt x="271462" y="228600"/>
                </a:lnTo>
                <a:lnTo>
                  <a:pt x="304800" y="226219"/>
                </a:lnTo>
                <a:lnTo>
                  <a:pt x="328612" y="226219"/>
                </a:lnTo>
                <a:lnTo>
                  <a:pt x="345281" y="242888"/>
                </a:lnTo>
                <a:lnTo>
                  <a:pt x="352425" y="230982"/>
                </a:lnTo>
                <a:lnTo>
                  <a:pt x="378618" y="242888"/>
                </a:lnTo>
                <a:lnTo>
                  <a:pt x="364331" y="226219"/>
                </a:lnTo>
                <a:lnTo>
                  <a:pt x="352425" y="202407"/>
                </a:lnTo>
                <a:lnTo>
                  <a:pt x="357187" y="185738"/>
                </a:lnTo>
                <a:lnTo>
                  <a:pt x="378618" y="185738"/>
                </a:lnTo>
                <a:lnTo>
                  <a:pt x="409575" y="133350"/>
                </a:lnTo>
                <a:lnTo>
                  <a:pt x="414337" y="114300"/>
                </a:lnTo>
                <a:lnTo>
                  <a:pt x="431006" y="97632"/>
                </a:lnTo>
                <a:lnTo>
                  <a:pt x="419100" y="80963"/>
                </a:lnTo>
                <a:lnTo>
                  <a:pt x="433387" y="66675"/>
                </a:lnTo>
                <a:lnTo>
                  <a:pt x="438150" y="35719"/>
                </a:lnTo>
                <a:lnTo>
                  <a:pt x="409575" y="0"/>
                </a:lnTo>
                <a:lnTo>
                  <a:pt x="392906" y="42863"/>
                </a:lnTo>
                <a:lnTo>
                  <a:pt x="371475" y="40482"/>
                </a:lnTo>
                <a:lnTo>
                  <a:pt x="357187" y="52388"/>
                </a:lnTo>
                <a:lnTo>
                  <a:pt x="330993" y="38100"/>
                </a:lnTo>
                <a:lnTo>
                  <a:pt x="319087" y="28575"/>
                </a:lnTo>
                <a:lnTo>
                  <a:pt x="280987" y="35719"/>
                </a:lnTo>
                <a:lnTo>
                  <a:pt x="285750" y="4763"/>
                </a:lnTo>
                <a:lnTo>
                  <a:pt x="254793" y="2382"/>
                </a:lnTo>
                <a:lnTo>
                  <a:pt x="197643" y="0"/>
                </a:lnTo>
                <a:close/>
              </a:path>
            </a:pathLst>
          </a:cu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9" name="Forma libre 78"/>
          <p:cNvSpPr/>
          <p:nvPr/>
        </p:nvSpPr>
        <p:spPr>
          <a:xfrm>
            <a:off x="6274854" y="2877958"/>
            <a:ext cx="157163" cy="240507"/>
          </a:xfrm>
          <a:custGeom>
            <a:avLst/>
            <a:gdLst>
              <a:gd name="connsiteX0" fmla="*/ 157163 w 157163"/>
              <a:gd name="connsiteY0" fmla="*/ 57150 h 240507"/>
              <a:gd name="connsiteX1" fmla="*/ 114300 w 157163"/>
              <a:gd name="connsiteY1" fmla="*/ 16669 h 240507"/>
              <a:gd name="connsiteX2" fmla="*/ 102394 w 157163"/>
              <a:gd name="connsiteY2" fmla="*/ 16669 h 240507"/>
              <a:gd name="connsiteX3" fmla="*/ 90488 w 157163"/>
              <a:gd name="connsiteY3" fmla="*/ 7144 h 240507"/>
              <a:gd name="connsiteX4" fmla="*/ 71438 w 157163"/>
              <a:gd name="connsiteY4" fmla="*/ 0 h 240507"/>
              <a:gd name="connsiteX5" fmla="*/ 69057 w 157163"/>
              <a:gd name="connsiteY5" fmla="*/ 14288 h 240507"/>
              <a:gd name="connsiteX6" fmla="*/ 69057 w 157163"/>
              <a:gd name="connsiteY6" fmla="*/ 26194 h 240507"/>
              <a:gd name="connsiteX7" fmla="*/ 54769 w 157163"/>
              <a:gd name="connsiteY7" fmla="*/ 28575 h 240507"/>
              <a:gd name="connsiteX8" fmla="*/ 54769 w 157163"/>
              <a:gd name="connsiteY8" fmla="*/ 47625 h 240507"/>
              <a:gd name="connsiteX9" fmla="*/ 47625 w 157163"/>
              <a:gd name="connsiteY9" fmla="*/ 64294 h 240507"/>
              <a:gd name="connsiteX10" fmla="*/ 50007 w 157163"/>
              <a:gd name="connsiteY10" fmla="*/ 80963 h 240507"/>
              <a:gd name="connsiteX11" fmla="*/ 40482 w 157163"/>
              <a:gd name="connsiteY11" fmla="*/ 83344 h 240507"/>
              <a:gd name="connsiteX12" fmla="*/ 45244 w 157163"/>
              <a:gd name="connsiteY12" fmla="*/ 104775 h 240507"/>
              <a:gd name="connsiteX13" fmla="*/ 28575 w 157163"/>
              <a:gd name="connsiteY13" fmla="*/ 130969 h 240507"/>
              <a:gd name="connsiteX14" fmla="*/ 14288 w 157163"/>
              <a:gd name="connsiteY14" fmla="*/ 154782 h 240507"/>
              <a:gd name="connsiteX15" fmla="*/ 9525 w 157163"/>
              <a:gd name="connsiteY15" fmla="*/ 171450 h 240507"/>
              <a:gd name="connsiteX16" fmla="*/ 0 w 157163"/>
              <a:gd name="connsiteY16" fmla="*/ 188119 h 240507"/>
              <a:gd name="connsiteX17" fmla="*/ 0 w 157163"/>
              <a:gd name="connsiteY17" fmla="*/ 188119 h 240507"/>
              <a:gd name="connsiteX18" fmla="*/ 14288 w 157163"/>
              <a:gd name="connsiteY18" fmla="*/ 211932 h 240507"/>
              <a:gd name="connsiteX19" fmla="*/ 26194 w 157163"/>
              <a:gd name="connsiteY19" fmla="*/ 240507 h 240507"/>
              <a:gd name="connsiteX20" fmla="*/ 30957 w 157163"/>
              <a:gd name="connsiteY20" fmla="*/ 240507 h 240507"/>
              <a:gd name="connsiteX21" fmla="*/ 52388 w 157163"/>
              <a:gd name="connsiteY21" fmla="*/ 223838 h 240507"/>
              <a:gd name="connsiteX22" fmla="*/ 69057 w 157163"/>
              <a:gd name="connsiteY22" fmla="*/ 221457 h 240507"/>
              <a:gd name="connsiteX23" fmla="*/ 88107 w 157163"/>
              <a:gd name="connsiteY23" fmla="*/ 211932 h 240507"/>
              <a:gd name="connsiteX24" fmla="*/ 111919 w 157163"/>
              <a:gd name="connsiteY24" fmla="*/ 202407 h 240507"/>
              <a:gd name="connsiteX25" fmla="*/ 111919 w 157163"/>
              <a:gd name="connsiteY25" fmla="*/ 185738 h 240507"/>
              <a:gd name="connsiteX26" fmla="*/ 123825 w 157163"/>
              <a:gd name="connsiteY26" fmla="*/ 185738 h 240507"/>
              <a:gd name="connsiteX27" fmla="*/ 138113 w 157163"/>
              <a:gd name="connsiteY27" fmla="*/ 173832 h 240507"/>
              <a:gd name="connsiteX28" fmla="*/ 145257 w 157163"/>
              <a:gd name="connsiteY28" fmla="*/ 161925 h 240507"/>
              <a:gd name="connsiteX29" fmla="*/ 145257 w 157163"/>
              <a:gd name="connsiteY29" fmla="*/ 161925 h 240507"/>
              <a:gd name="connsiteX30" fmla="*/ 128588 w 157163"/>
              <a:gd name="connsiteY30" fmla="*/ 130969 h 240507"/>
              <a:gd name="connsiteX31" fmla="*/ 142875 w 157163"/>
              <a:gd name="connsiteY31" fmla="*/ 109538 h 240507"/>
              <a:gd name="connsiteX32" fmla="*/ 142875 w 157163"/>
              <a:gd name="connsiteY32" fmla="*/ 109538 h 240507"/>
              <a:gd name="connsiteX33" fmla="*/ 157163 w 157163"/>
              <a:gd name="connsiteY33" fmla="*/ 57150 h 240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57163" h="240507">
                <a:moveTo>
                  <a:pt x="157163" y="57150"/>
                </a:moveTo>
                <a:lnTo>
                  <a:pt x="114300" y="16669"/>
                </a:lnTo>
                <a:lnTo>
                  <a:pt x="102394" y="16669"/>
                </a:lnTo>
                <a:lnTo>
                  <a:pt x="90488" y="7144"/>
                </a:lnTo>
                <a:lnTo>
                  <a:pt x="71438" y="0"/>
                </a:lnTo>
                <a:lnTo>
                  <a:pt x="69057" y="14288"/>
                </a:lnTo>
                <a:lnTo>
                  <a:pt x="69057" y="26194"/>
                </a:lnTo>
                <a:lnTo>
                  <a:pt x="54769" y="28575"/>
                </a:lnTo>
                <a:lnTo>
                  <a:pt x="54769" y="47625"/>
                </a:lnTo>
                <a:lnTo>
                  <a:pt x="47625" y="64294"/>
                </a:lnTo>
                <a:lnTo>
                  <a:pt x="50007" y="80963"/>
                </a:lnTo>
                <a:lnTo>
                  <a:pt x="40482" y="83344"/>
                </a:lnTo>
                <a:lnTo>
                  <a:pt x="45244" y="104775"/>
                </a:lnTo>
                <a:lnTo>
                  <a:pt x="28575" y="130969"/>
                </a:lnTo>
                <a:lnTo>
                  <a:pt x="14288" y="154782"/>
                </a:lnTo>
                <a:lnTo>
                  <a:pt x="9525" y="171450"/>
                </a:lnTo>
                <a:lnTo>
                  <a:pt x="0" y="188119"/>
                </a:lnTo>
                <a:lnTo>
                  <a:pt x="0" y="188119"/>
                </a:lnTo>
                <a:lnTo>
                  <a:pt x="14288" y="211932"/>
                </a:lnTo>
                <a:lnTo>
                  <a:pt x="26194" y="240507"/>
                </a:lnTo>
                <a:lnTo>
                  <a:pt x="30957" y="240507"/>
                </a:lnTo>
                <a:lnTo>
                  <a:pt x="52388" y="223838"/>
                </a:lnTo>
                <a:lnTo>
                  <a:pt x="69057" y="221457"/>
                </a:lnTo>
                <a:lnTo>
                  <a:pt x="88107" y="211932"/>
                </a:lnTo>
                <a:lnTo>
                  <a:pt x="111919" y="202407"/>
                </a:lnTo>
                <a:lnTo>
                  <a:pt x="111919" y="185738"/>
                </a:lnTo>
                <a:lnTo>
                  <a:pt x="123825" y="185738"/>
                </a:lnTo>
                <a:lnTo>
                  <a:pt x="138113" y="173832"/>
                </a:lnTo>
                <a:lnTo>
                  <a:pt x="145257" y="161925"/>
                </a:lnTo>
                <a:lnTo>
                  <a:pt x="145257" y="161925"/>
                </a:lnTo>
                <a:lnTo>
                  <a:pt x="128588" y="130969"/>
                </a:lnTo>
                <a:lnTo>
                  <a:pt x="142875" y="109538"/>
                </a:lnTo>
                <a:lnTo>
                  <a:pt x="142875" y="109538"/>
                </a:lnTo>
                <a:lnTo>
                  <a:pt x="157163" y="57150"/>
                </a:lnTo>
                <a:close/>
              </a:path>
            </a:pathLst>
          </a:cu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2" name="Forma libre 81"/>
          <p:cNvSpPr/>
          <p:nvPr/>
        </p:nvSpPr>
        <p:spPr>
          <a:xfrm>
            <a:off x="6426047" y="2911067"/>
            <a:ext cx="64294" cy="123825"/>
          </a:xfrm>
          <a:custGeom>
            <a:avLst/>
            <a:gdLst>
              <a:gd name="connsiteX0" fmla="*/ 38100 w 64294"/>
              <a:gd name="connsiteY0" fmla="*/ 123825 h 123825"/>
              <a:gd name="connsiteX1" fmla="*/ 45244 w 64294"/>
              <a:gd name="connsiteY1" fmla="*/ 80963 h 123825"/>
              <a:gd name="connsiteX2" fmla="*/ 14288 w 64294"/>
              <a:gd name="connsiteY2" fmla="*/ 59531 h 123825"/>
              <a:gd name="connsiteX3" fmla="*/ 11906 w 64294"/>
              <a:gd name="connsiteY3" fmla="*/ 40481 h 123825"/>
              <a:gd name="connsiteX4" fmla="*/ 0 w 64294"/>
              <a:gd name="connsiteY4" fmla="*/ 26194 h 123825"/>
              <a:gd name="connsiteX5" fmla="*/ 21431 w 64294"/>
              <a:gd name="connsiteY5" fmla="*/ 0 h 123825"/>
              <a:gd name="connsiteX6" fmla="*/ 42863 w 64294"/>
              <a:gd name="connsiteY6" fmla="*/ 16669 h 123825"/>
              <a:gd name="connsiteX7" fmla="*/ 61913 w 64294"/>
              <a:gd name="connsiteY7" fmla="*/ 16669 h 123825"/>
              <a:gd name="connsiteX8" fmla="*/ 64294 w 64294"/>
              <a:gd name="connsiteY8" fmla="*/ 40481 h 123825"/>
              <a:gd name="connsiteX9" fmla="*/ 64294 w 64294"/>
              <a:gd name="connsiteY9" fmla="*/ 57150 h 123825"/>
              <a:gd name="connsiteX10" fmla="*/ 38100 w 64294"/>
              <a:gd name="connsiteY10" fmla="*/ 123825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294" h="123825">
                <a:moveTo>
                  <a:pt x="38100" y="123825"/>
                </a:moveTo>
                <a:lnTo>
                  <a:pt x="45244" y="80963"/>
                </a:lnTo>
                <a:lnTo>
                  <a:pt x="14288" y="59531"/>
                </a:lnTo>
                <a:lnTo>
                  <a:pt x="11906" y="40481"/>
                </a:lnTo>
                <a:lnTo>
                  <a:pt x="0" y="26194"/>
                </a:lnTo>
                <a:lnTo>
                  <a:pt x="21431" y="0"/>
                </a:lnTo>
                <a:lnTo>
                  <a:pt x="42863" y="16669"/>
                </a:lnTo>
                <a:lnTo>
                  <a:pt x="61913" y="16669"/>
                </a:lnTo>
                <a:lnTo>
                  <a:pt x="64294" y="40481"/>
                </a:lnTo>
                <a:lnTo>
                  <a:pt x="64294" y="57150"/>
                </a:lnTo>
                <a:lnTo>
                  <a:pt x="38100" y="123825"/>
                </a:lnTo>
                <a:close/>
              </a:path>
            </a:pathLst>
          </a:cu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3" name="Forma libre 82"/>
          <p:cNvSpPr/>
          <p:nvPr/>
        </p:nvSpPr>
        <p:spPr>
          <a:xfrm>
            <a:off x="6453879" y="2790341"/>
            <a:ext cx="280988" cy="385763"/>
          </a:xfrm>
          <a:custGeom>
            <a:avLst/>
            <a:gdLst>
              <a:gd name="connsiteX0" fmla="*/ 145256 w 280988"/>
              <a:gd name="connsiteY0" fmla="*/ 0 h 385763"/>
              <a:gd name="connsiteX1" fmla="*/ 111919 w 280988"/>
              <a:gd name="connsiteY1" fmla="*/ 47625 h 385763"/>
              <a:gd name="connsiteX2" fmla="*/ 104775 w 280988"/>
              <a:gd name="connsiteY2" fmla="*/ 71438 h 385763"/>
              <a:gd name="connsiteX3" fmla="*/ 100013 w 280988"/>
              <a:gd name="connsiteY3" fmla="*/ 78582 h 385763"/>
              <a:gd name="connsiteX4" fmla="*/ 107156 w 280988"/>
              <a:gd name="connsiteY4" fmla="*/ 100013 h 385763"/>
              <a:gd name="connsiteX5" fmla="*/ 92869 w 280988"/>
              <a:gd name="connsiteY5" fmla="*/ 123825 h 385763"/>
              <a:gd name="connsiteX6" fmla="*/ 100013 w 280988"/>
              <a:gd name="connsiteY6" fmla="*/ 147638 h 385763"/>
              <a:gd name="connsiteX7" fmla="*/ 111919 w 280988"/>
              <a:gd name="connsiteY7" fmla="*/ 152400 h 385763"/>
              <a:gd name="connsiteX8" fmla="*/ 130969 w 280988"/>
              <a:gd name="connsiteY8" fmla="*/ 161925 h 385763"/>
              <a:gd name="connsiteX9" fmla="*/ 142875 w 280988"/>
              <a:gd name="connsiteY9" fmla="*/ 178594 h 385763"/>
              <a:gd name="connsiteX10" fmla="*/ 166688 w 280988"/>
              <a:gd name="connsiteY10" fmla="*/ 195263 h 385763"/>
              <a:gd name="connsiteX11" fmla="*/ 171450 w 280988"/>
              <a:gd name="connsiteY11" fmla="*/ 207169 h 385763"/>
              <a:gd name="connsiteX12" fmla="*/ 140494 w 280988"/>
              <a:gd name="connsiteY12" fmla="*/ 219075 h 385763"/>
              <a:gd name="connsiteX13" fmla="*/ 109538 w 280988"/>
              <a:gd name="connsiteY13" fmla="*/ 228600 h 385763"/>
              <a:gd name="connsiteX14" fmla="*/ 95250 w 280988"/>
              <a:gd name="connsiteY14" fmla="*/ 238125 h 385763"/>
              <a:gd name="connsiteX15" fmla="*/ 78581 w 280988"/>
              <a:gd name="connsiteY15" fmla="*/ 221457 h 385763"/>
              <a:gd name="connsiteX16" fmla="*/ 54769 w 280988"/>
              <a:gd name="connsiteY16" fmla="*/ 200025 h 385763"/>
              <a:gd name="connsiteX17" fmla="*/ 45244 w 280988"/>
              <a:gd name="connsiteY17" fmla="*/ 230982 h 385763"/>
              <a:gd name="connsiteX18" fmla="*/ 45244 w 280988"/>
              <a:gd name="connsiteY18" fmla="*/ 254794 h 385763"/>
              <a:gd name="connsiteX19" fmla="*/ 40481 w 280988"/>
              <a:gd name="connsiteY19" fmla="*/ 271463 h 385763"/>
              <a:gd name="connsiteX20" fmla="*/ 42863 w 280988"/>
              <a:gd name="connsiteY20" fmla="*/ 295275 h 385763"/>
              <a:gd name="connsiteX21" fmla="*/ 28575 w 280988"/>
              <a:gd name="connsiteY21" fmla="*/ 319088 h 385763"/>
              <a:gd name="connsiteX22" fmla="*/ 0 w 280988"/>
              <a:gd name="connsiteY22" fmla="*/ 326232 h 385763"/>
              <a:gd name="connsiteX23" fmla="*/ 23813 w 280988"/>
              <a:gd name="connsiteY23" fmla="*/ 350044 h 385763"/>
              <a:gd name="connsiteX24" fmla="*/ 47625 w 280988"/>
              <a:gd name="connsiteY24" fmla="*/ 376238 h 385763"/>
              <a:gd name="connsiteX25" fmla="*/ 78581 w 280988"/>
              <a:gd name="connsiteY25" fmla="*/ 376238 h 385763"/>
              <a:gd name="connsiteX26" fmla="*/ 83344 w 280988"/>
              <a:gd name="connsiteY26" fmla="*/ 385763 h 385763"/>
              <a:gd name="connsiteX27" fmla="*/ 116681 w 280988"/>
              <a:gd name="connsiteY27" fmla="*/ 383382 h 385763"/>
              <a:gd name="connsiteX28" fmla="*/ 145256 w 280988"/>
              <a:gd name="connsiteY28" fmla="*/ 381000 h 385763"/>
              <a:gd name="connsiteX29" fmla="*/ 164306 w 280988"/>
              <a:gd name="connsiteY29" fmla="*/ 369094 h 385763"/>
              <a:gd name="connsiteX30" fmla="*/ 154781 w 280988"/>
              <a:gd name="connsiteY30" fmla="*/ 357188 h 385763"/>
              <a:gd name="connsiteX31" fmla="*/ 159544 w 280988"/>
              <a:gd name="connsiteY31" fmla="*/ 333375 h 385763"/>
              <a:gd name="connsiteX32" fmla="*/ 200025 w 280988"/>
              <a:gd name="connsiteY32" fmla="*/ 366713 h 385763"/>
              <a:gd name="connsiteX33" fmla="*/ 223838 w 280988"/>
              <a:gd name="connsiteY33" fmla="*/ 352425 h 385763"/>
              <a:gd name="connsiteX34" fmla="*/ 245269 w 280988"/>
              <a:gd name="connsiteY34" fmla="*/ 347663 h 385763"/>
              <a:gd name="connsiteX35" fmla="*/ 269081 w 280988"/>
              <a:gd name="connsiteY35" fmla="*/ 333375 h 385763"/>
              <a:gd name="connsiteX36" fmla="*/ 280988 w 280988"/>
              <a:gd name="connsiteY36" fmla="*/ 316707 h 385763"/>
              <a:gd name="connsiteX37" fmla="*/ 271463 w 280988"/>
              <a:gd name="connsiteY37" fmla="*/ 302419 h 385763"/>
              <a:gd name="connsiteX38" fmla="*/ 245269 w 280988"/>
              <a:gd name="connsiteY38" fmla="*/ 309563 h 385763"/>
              <a:gd name="connsiteX39" fmla="*/ 228600 w 280988"/>
              <a:gd name="connsiteY39" fmla="*/ 295275 h 385763"/>
              <a:gd name="connsiteX40" fmla="*/ 211931 w 280988"/>
              <a:gd name="connsiteY40" fmla="*/ 288132 h 385763"/>
              <a:gd name="connsiteX41" fmla="*/ 209550 w 280988"/>
              <a:gd name="connsiteY41" fmla="*/ 264319 h 385763"/>
              <a:gd name="connsiteX42" fmla="*/ 219075 w 280988"/>
              <a:gd name="connsiteY42" fmla="*/ 242888 h 385763"/>
              <a:gd name="connsiteX43" fmla="*/ 221456 w 280988"/>
              <a:gd name="connsiteY43" fmla="*/ 228600 h 385763"/>
              <a:gd name="connsiteX44" fmla="*/ 242888 w 280988"/>
              <a:gd name="connsiteY44" fmla="*/ 221457 h 385763"/>
              <a:gd name="connsiteX45" fmla="*/ 242888 w 280988"/>
              <a:gd name="connsiteY45" fmla="*/ 200025 h 385763"/>
              <a:gd name="connsiteX46" fmla="*/ 223838 w 280988"/>
              <a:gd name="connsiteY46" fmla="*/ 195263 h 385763"/>
              <a:gd name="connsiteX47" fmla="*/ 202406 w 280988"/>
              <a:gd name="connsiteY47" fmla="*/ 178594 h 385763"/>
              <a:gd name="connsiteX48" fmla="*/ 195263 w 280988"/>
              <a:gd name="connsiteY48" fmla="*/ 166688 h 385763"/>
              <a:gd name="connsiteX49" fmla="*/ 207169 w 280988"/>
              <a:gd name="connsiteY49" fmla="*/ 152400 h 385763"/>
              <a:gd name="connsiteX50" fmla="*/ 211931 w 280988"/>
              <a:gd name="connsiteY50" fmla="*/ 123825 h 385763"/>
              <a:gd name="connsiteX51" fmla="*/ 221456 w 280988"/>
              <a:gd name="connsiteY51" fmla="*/ 104775 h 385763"/>
              <a:gd name="connsiteX52" fmla="*/ 221456 w 280988"/>
              <a:gd name="connsiteY52" fmla="*/ 95250 h 385763"/>
              <a:gd name="connsiteX53" fmla="*/ 200025 w 280988"/>
              <a:gd name="connsiteY53" fmla="*/ 90488 h 385763"/>
              <a:gd name="connsiteX54" fmla="*/ 176213 w 280988"/>
              <a:gd name="connsiteY54" fmla="*/ 92869 h 385763"/>
              <a:gd name="connsiteX55" fmla="*/ 157163 w 280988"/>
              <a:gd name="connsiteY55" fmla="*/ 92869 h 385763"/>
              <a:gd name="connsiteX56" fmla="*/ 154781 w 280988"/>
              <a:gd name="connsiteY56" fmla="*/ 76200 h 385763"/>
              <a:gd name="connsiteX57" fmla="*/ 152400 w 280988"/>
              <a:gd name="connsiteY57" fmla="*/ 52388 h 385763"/>
              <a:gd name="connsiteX58" fmla="*/ 169069 w 280988"/>
              <a:gd name="connsiteY58" fmla="*/ 45244 h 385763"/>
              <a:gd name="connsiteX59" fmla="*/ 145256 w 280988"/>
              <a:gd name="connsiteY59" fmla="*/ 0 h 385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80988" h="385763">
                <a:moveTo>
                  <a:pt x="145256" y="0"/>
                </a:moveTo>
                <a:lnTo>
                  <a:pt x="111919" y="47625"/>
                </a:lnTo>
                <a:lnTo>
                  <a:pt x="104775" y="71438"/>
                </a:lnTo>
                <a:lnTo>
                  <a:pt x="100013" y="78582"/>
                </a:lnTo>
                <a:lnTo>
                  <a:pt x="107156" y="100013"/>
                </a:lnTo>
                <a:lnTo>
                  <a:pt x="92869" y="123825"/>
                </a:lnTo>
                <a:lnTo>
                  <a:pt x="100013" y="147638"/>
                </a:lnTo>
                <a:lnTo>
                  <a:pt x="111919" y="152400"/>
                </a:lnTo>
                <a:lnTo>
                  <a:pt x="130969" y="161925"/>
                </a:lnTo>
                <a:lnTo>
                  <a:pt x="142875" y="178594"/>
                </a:lnTo>
                <a:lnTo>
                  <a:pt x="166688" y="195263"/>
                </a:lnTo>
                <a:lnTo>
                  <a:pt x="171450" y="207169"/>
                </a:lnTo>
                <a:lnTo>
                  <a:pt x="140494" y="219075"/>
                </a:lnTo>
                <a:lnTo>
                  <a:pt x="109538" y="228600"/>
                </a:lnTo>
                <a:lnTo>
                  <a:pt x="95250" y="238125"/>
                </a:lnTo>
                <a:lnTo>
                  <a:pt x="78581" y="221457"/>
                </a:lnTo>
                <a:lnTo>
                  <a:pt x="54769" y="200025"/>
                </a:lnTo>
                <a:lnTo>
                  <a:pt x="45244" y="230982"/>
                </a:lnTo>
                <a:lnTo>
                  <a:pt x="45244" y="254794"/>
                </a:lnTo>
                <a:lnTo>
                  <a:pt x="40481" y="271463"/>
                </a:lnTo>
                <a:lnTo>
                  <a:pt x="42863" y="295275"/>
                </a:lnTo>
                <a:lnTo>
                  <a:pt x="28575" y="319088"/>
                </a:lnTo>
                <a:lnTo>
                  <a:pt x="0" y="326232"/>
                </a:lnTo>
                <a:lnTo>
                  <a:pt x="23813" y="350044"/>
                </a:lnTo>
                <a:lnTo>
                  <a:pt x="47625" y="376238"/>
                </a:lnTo>
                <a:lnTo>
                  <a:pt x="78581" y="376238"/>
                </a:lnTo>
                <a:lnTo>
                  <a:pt x="83344" y="385763"/>
                </a:lnTo>
                <a:lnTo>
                  <a:pt x="116681" y="383382"/>
                </a:lnTo>
                <a:lnTo>
                  <a:pt x="145256" y="381000"/>
                </a:lnTo>
                <a:lnTo>
                  <a:pt x="164306" y="369094"/>
                </a:lnTo>
                <a:lnTo>
                  <a:pt x="154781" y="357188"/>
                </a:lnTo>
                <a:lnTo>
                  <a:pt x="159544" y="333375"/>
                </a:lnTo>
                <a:lnTo>
                  <a:pt x="200025" y="366713"/>
                </a:lnTo>
                <a:lnTo>
                  <a:pt x="223838" y="352425"/>
                </a:lnTo>
                <a:lnTo>
                  <a:pt x="245269" y="347663"/>
                </a:lnTo>
                <a:lnTo>
                  <a:pt x="269081" y="333375"/>
                </a:lnTo>
                <a:lnTo>
                  <a:pt x="280988" y="316707"/>
                </a:lnTo>
                <a:lnTo>
                  <a:pt x="271463" y="302419"/>
                </a:lnTo>
                <a:lnTo>
                  <a:pt x="245269" y="309563"/>
                </a:lnTo>
                <a:lnTo>
                  <a:pt x="228600" y="295275"/>
                </a:lnTo>
                <a:lnTo>
                  <a:pt x="211931" y="288132"/>
                </a:lnTo>
                <a:lnTo>
                  <a:pt x="209550" y="264319"/>
                </a:lnTo>
                <a:lnTo>
                  <a:pt x="219075" y="242888"/>
                </a:lnTo>
                <a:lnTo>
                  <a:pt x="221456" y="228600"/>
                </a:lnTo>
                <a:lnTo>
                  <a:pt x="242888" y="221457"/>
                </a:lnTo>
                <a:lnTo>
                  <a:pt x="242888" y="200025"/>
                </a:lnTo>
                <a:lnTo>
                  <a:pt x="223838" y="195263"/>
                </a:lnTo>
                <a:lnTo>
                  <a:pt x="202406" y="178594"/>
                </a:lnTo>
                <a:lnTo>
                  <a:pt x="195263" y="166688"/>
                </a:lnTo>
                <a:lnTo>
                  <a:pt x="207169" y="152400"/>
                </a:lnTo>
                <a:lnTo>
                  <a:pt x="211931" y="123825"/>
                </a:lnTo>
                <a:lnTo>
                  <a:pt x="221456" y="104775"/>
                </a:lnTo>
                <a:lnTo>
                  <a:pt x="221456" y="95250"/>
                </a:lnTo>
                <a:lnTo>
                  <a:pt x="200025" y="90488"/>
                </a:lnTo>
                <a:lnTo>
                  <a:pt x="176213" y="92869"/>
                </a:lnTo>
                <a:lnTo>
                  <a:pt x="157163" y="92869"/>
                </a:lnTo>
                <a:lnTo>
                  <a:pt x="154781" y="76200"/>
                </a:lnTo>
                <a:lnTo>
                  <a:pt x="152400" y="52388"/>
                </a:lnTo>
                <a:lnTo>
                  <a:pt x="169069" y="45244"/>
                </a:lnTo>
                <a:lnTo>
                  <a:pt x="145256" y="0"/>
                </a:lnTo>
                <a:close/>
              </a:path>
            </a:pathLst>
          </a:custGeom>
          <a:solidFill>
            <a:srgbClr val="4472C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5" name="Forma libre 84"/>
          <p:cNvSpPr/>
          <p:nvPr/>
        </p:nvSpPr>
        <p:spPr>
          <a:xfrm>
            <a:off x="10486641" y="2961576"/>
            <a:ext cx="77591" cy="64793"/>
          </a:xfrm>
          <a:custGeom>
            <a:avLst/>
            <a:gdLst>
              <a:gd name="connsiteX0" fmla="*/ 16625 w 133004"/>
              <a:gd name="connsiteY0" fmla="*/ 149629 h 157941"/>
              <a:gd name="connsiteX1" fmla="*/ 0 w 133004"/>
              <a:gd name="connsiteY1" fmla="*/ 99752 h 157941"/>
              <a:gd name="connsiteX2" fmla="*/ 24938 w 133004"/>
              <a:gd name="connsiteY2" fmla="*/ 83127 h 157941"/>
              <a:gd name="connsiteX3" fmla="*/ 49876 w 133004"/>
              <a:gd name="connsiteY3" fmla="*/ 8312 h 157941"/>
              <a:gd name="connsiteX4" fmla="*/ 83127 w 133004"/>
              <a:gd name="connsiteY4" fmla="*/ 0 h 157941"/>
              <a:gd name="connsiteX5" fmla="*/ 91440 w 133004"/>
              <a:gd name="connsiteY5" fmla="*/ 66501 h 157941"/>
              <a:gd name="connsiteX6" fmla="*/ 133004 w 133004"/>
              <a:gd name="connsiteY6" fmla="*/ 83127 h 157941"/>
              <a:gd name="connsiteX7" fmla="*/ 124691 w 133004"/>
              <a:gd name="connsiteY7" fmla="*/ 157941 h 157941"/>
              <a:gd name="connsiteX8" fmla="*/ 16625 w 133004"/>
              <a:gd name="connsiteY8" fmla="*/ 149629 h 15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004" h="157941">
                <a:moveTo>
                  <a:pt x="16625" y="149629"/>
                </a:moveTo>
                <a:lnTo>
                  <a:pt x="0" y="99752"/>
                </a:lnTo>
                <a:lnTo>
                  <a:pt x="24938" y="83127"/>
                </a:lnTo>
                <a:lnTo>
                  <a:pt x="49876" y="8312"/>
                </a:lnTo>
                <a:lnTo>
                  <a:pt x="83127" y="0"/>
                </a:lnTo>
                <a:lnTo>
                  <a:pt x="91440" y="66501"/>
                </a:lnTo>
                <a:lnTo>
                  <a:pt x="133004" y="83127"/>
                </a:lnTo>
                <a:lnTo>
                  <a:pt x="124691" y="157941"/>
                </a:lnTo>
                <a:lnTo>
                  <a:pt x="16625" y="149629"/>
                </a:lnTo>
                <a:close/>
              </a:path>
            </a:pathLst>
          </a:cu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6" name="CuadroTexto 85"/>
          <p:cNvSpPr txBox="1"/>
          <p:nvPr/>
        </p:nvSpPr>
        <p:spPr>
          <a:xfrm>
            <a:off x="9523552" y="609743"/>
            <a:ext cx="1720735" cy="584775"/>
          </a:xfrm>
          <a:prstGeom prst="rect">
            <a:avLst/>
          </a:prstGeom>
          <a:noFill/>
        </p:spPr>
        <p:txBody>
          <a:bodyPr wrap="square" rtlCol="0">
            <a:spAutoFit/>
          </a:bodyPr>
          <a:lstStyle/>
          <a:p>
            <a:pPr algn="ctr"/>
            <a:r>
              <a:rPr lang="es-MX" sz="1600" b="1" dirty="0">
                <a:solidFill>
                  <a:schemeClr val="accent6">
                    <a:lumMod val="75000"/>
                  </a:schemeClr>
                </a:solidFill>
              </a:rPr>
              <a:t>PERSONAS MAYORES</a:t>
            </a:r>
          </a:p>
        </p:txBody>
      </p:sp>
      <p:pic>
        <p:nvPicPr>
          <p:cNvPr id="87" name="Imagen 86"/>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91812" y="4233291"/>
            <a:ext cx="3888636" cy="2590804"/>
          </a:xfrm>
          <a:prstGeom prst="rect">
            <a:avLst/>
          </a:prstGeom>
          <a:ln>
            <a:noFill/>
          </a:ln>
        </p:spPr>
      </p:pic>
      <p:pic>
        <p:nvPicPr>
          <p:cNvPr id="88" name="Imagen 87"/>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177465" y="4233291"/>
            <a:ext cx="3841362" cy="2590804"/>
          </a:xfrm>
          <a:prstGeom prst="rect">
            <a:avLst/>
          </a:prstGeom>
          <a:ln>
            <a:noFill/>
          </a:ln>
        </p:spPr>
      </p:pic>
      <p:sp>
        <p:nvSpPr>
          <p:cNvPr id="90" name="CuadroTexto 89"/>
          <p:cNvSpPr txBox="1"/>
          <p:nvPr/>
        </p:nvSpPr>
        <p:spPr>
          <a:xfrm>
            <a:off x="1062701" y="3867995"/>
            <a:ext cx="1720735" cy="584775"/>
          </a:xfrm>
          <a:prstGeom prst="rect">
            <a:avLst/>
          </a:prstGeom>
          <a:noFill/>
        </p:spPr>
        <p:txBody>
          <a:bodyPr wrap="square" rtlCol="0">
            <a:spAutoFit/>
          </a:bodyPr>
          <a:lstStyle/>
          <a:p>
            <a:pPr algn="ctr"/>
            <a:r>
              <a:rPr lang="es-MX" sz="1600" b="1" dirty="0">
                <a:solidFill>
                  <a:srgbClr val="B00000"/>
                </a:solidFill>
              </a:rPr>
              <a:t>PERSONAS INDÍGENAS</a:t>
            </a:r>
          </a:p>
        </p:txBody>
      </p:sp>
      <p:sp>
        <p:nvSpPr>
          <p:cNvPr id="91" name="CuadroTexto 90"/>
          <p:cNvSpPr txBox="1"/>
          <p:nvPr/>
        </p:nvSpPr>
        <p:spPr>
          <a:xfrm>
            <a:off x="5272758" y="3953078"/>
            <a:ext cx="1720735" cy="338554"/>
          </a:xfrm>
          <a:prstGeom prst="rect">
            <a:avLst/>
          </a:prstGeom>
          <a:noFill/>
        </p:spPr>
        <p:txBody>
          <a:bodyPr wrap="square" rtlCol="0">
            <a:spAutoFit/>
          </a:bodyPr>
          <a:lstStyle/>
          <a:p>
            <a:pPr algn="ctr"/>
            <a:r>
              <a:rPr lang="es-MX" sz="1600" b="1" dirty="0">
                <a:solidFill>
                  <a:schemeClr val="accent2">
                    <a:lumMod val="75000"/>
                  </a:schemeClr>
                </a:solidFill>
              </a:rPr>
              <a:t>LGBTTTIQ</a:t>
            </a:r>
          </a:p>
        </p:txBody>
      </p:sp>
      <p:sp>
        <p:nvSpPr>
          <p:cNvPr id="93" name="Forma libre 92"/>
          <p:cNvSpPr/>
          <p:nvPr/>
        </p:nvSpPr>
        <p:spPr>
          <a:xfrm>
            <a:off x="2375696" y="6169150"/>
            <a:ext cx="77591" cy="64793"/>
          </a:xfrm>
          <a:custGeom>
            <a:avLst/>
            <a:gdLst>
              <a:gd name="connsiteX0" fmla="*/ 16625 w 133004"/>
              <a:gd name="connsiteY0" fmla="*/ 149629 h 157941"/>
              <a:gd name="connsiteX1" fmla="*/ 0 w 133004"/>
              <a:gd name="connsiteY1" fmla="*/ 99752 h 157941"/>
              <a:gd name="connsiteX2" fmla="*/ 24938 w 133004"/>
              <a:gd name="connsiteY2" fmla="*/ 83127 h 157941"/>
              <a:gd name="connsiteX3" fmla="*/ 49876 w 133004"/>
              <a:gd name="connsiteY3" fmla="*/ 8312 h 157941"/>
              <a:gd name="connsiteX4" fmla="*/ 83127 w 133004"/>
              <a:gd name="connsiteY4" fmla="*/ 0 h 157941"/>
              <a:gd name="connsiteX5" fmla="*/ 91440 w 133004"/>
              <a:gd name="connsiteY5" fmla="*/ 66501 h 157941"/>
              <a:gd name="connsiteX6" fmla="*/ 133004 w 133004"/>
              <a:gd name="connsiteY6" fmla="*/ 83127 h 157941"/>
              <a:gd name="connsiteX7" fmla="*/ 124691 w 133004"/>
              <a:gd name="connsiteY7" fmla="*/ 157941 h 157941"/>
              <a:gd name="connsiteX8" fmla="*/ 16625 w 133004"/>
              <a:gd name="connsiteY8" fmla="*/ 149629 h 15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004" h="157941">
                <a:moveTo>
                  <a:pt x="16625" y="149629"/>
                </a:moveTo>
                <a:lnTo>
                  <a:pt x="0" y="99752"/>
                </a:lnTo>
                <a:lnTo>
                  <a:pt x="24938" y="83127"/>
                </a:lnTo>
                <a:lnTo>
                  <a:pt x="49876" y="8312"/>
                </a:lnTo>
                <a:lnTo>
                  <a:pt x="83127" y="0"/>
                </a:lnTo>
                <a:lnTo>
                  <a:pt x="91440" y="66501"/>
                </a:lnTo>
                <a:lnTo>
                  <a:pt x="133004" y="83127"/>
                </a:lnTo>
                <a:lnTo>
                  <a:pt x="124691" y="157941"/>
                </a:lnTo>
                <a:lnTo>
                  <a:pt x="16625" y="149629"/>
                </a:lnTo>
                <a:close/>
              </a:path>
            </a:pathLst>
          </a:custGeom>
          <a:solidFill>
            <a:srgbClr val="B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4" name="Forma libre 93"/>
          <p:cNvSpPr/>
          <p:nvPr/>
        </p:nvSpPr>
        <p:spPr>
          <a:xfrm>
            <a:off x="6439274" y="6160773"/>
            <a:ext cx="77591" cy="64793"/>
          </a:xfrm>
          <a:custGeom>
            <a:avLst/>
            <a:gdLst>
              <a:gd name="connsiteX0" fmla="*/ 16625 w 133004"/>
              <a:gd name="connsiteY0" fmla="*/ 149629 h 157941"/>
              <a:gd name="connsiteX1" fmla="*/ 0 w 133004"/>
              <a:gd name="connsiteY1" fmla="*/ 99752 h 157941"/>
              <a:gd name="connsiteX2" fmla="*/ 24938 w 133004"/>
              <a:gd name="connsiteY2" fmla="*/ 83127 h 157941"/>
              <a:gd name="connsiteX3" fmla="*/ 49876 w 133004"/>
              <a:gd name="connsiteY3" fmla="*/ 8312 h 157941"/>
              <a:gd name="connsiteX4" fmla="*/ 83127 w 133004"/>
              <a:gd name="connsiteY4" fmla="*/ 0 h 157941"/>
              <a:gd name="connsiteX5" fmla="*/ 91440 w 133004"/>
              <a:gd name="connsiteY5" fmla="*/ 66501 h 157941"/>
              <a:gd name="connsiteX6" fmla="*/ 133004 w 133004"/>
              <a:gd name="connsiteY6" fmla="*/ 83127 h 157941"/>
              <a:gd name="connsiteX7" fmla="*/ 124691 w 133004"/>
              <a:gd name="connsiteY7" fmla="*/ 157941 h 157941"/>
              <a:gd name="connsiteX8" fmla="*/ 16625 w 133004"/>
              <a:gd name="connsiteY8" fmla="*/ 149629 h 15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004" h="157941">
                <a:moveTo>
                  <a:pt x="16625" y="149629"/>
                </a:moveTo>
                <a:lnTo>
                  <a:pt x="0" y="99752"/>
                </a:lnTo>
                <a:lnTo>
                  <a:pt x="24938" y="83127"/>
                </a:lnTo>
                <a:lnTo>
                  <a:pt x="49876" y="8312"/>
                </a:lnTo>
                <a:lnTo>
                  <a:pt x="83127" y="0"/>
                </a:lnTo>
                <a:lnTo>
                  <a:pt x="91440" y="66501"/>
                </a:lnTo>
                <a:lnTo>
                  <a:pt x="133004" y="83127"/>
                </a:lnTo>
                <a:lnTo>
                  <a:pt x="124691" y="157941"/>
                </a:lnTo>
                <a:lnTo>
                  <a:pt x="16625" y="1496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5" name="Forma libre 94"/>
          <p:cNvSpPr/>
          <p:nvPr/>
        </p:nvSpPr>
        <p:spPr>
          <a:xfrm>
            <a:off x="1596495" y="5765208"/>
            <a:ext cx="526583" cy="502627"/>
          </a:xfrm>
          <a:custGeom>
            <a:avLst/>
            <a:gdLst>
              <a:gd name="connsiteX0" fmla="*/ 211932 w 502444"/>
              <a:gd name="connsiteY0" fmla="*/ 0 h 454818"/>
              <a:gd name="connsiteX1" fmla="*/ 161925 w 502444"/>
              <a:gd name="connsiteY1" fmla="*/ 33337 h 454818"/>
              <a:gd name="connsiteX2" fmla="*/ 164307 w 502444"/>
              <a:gd name="connsiteY2" fmla="*/ 64293 h 454818"/>
              <a:gd name="connsiteX3" fmla="*/ 185738 w 502444"/>
              <a:gd name="connsiteY3" fmla="*/ 71437 h 454818"/>
              <a:gd name="connsiteX4" fmla="*/ 180975 w 502444"/>
              <a:gd name="connsiteY4" fmla="*/ 85725 h 454818"/>
              <a:gd name="connsiteX5" fmla="*/ 202407 w 502444"/>
              <a:gd name="connsiteY5" fmla="*/ 85725 h 454818"/>
              <a:gd name="connsiteX6" fmla="*/ 216694 w 502444"/>
              <a:gd name="connsiteY6" fmla="*/ 116681 h 454818"/>
              <a:gd name="connsiteX7" fmla="*/ 230982 w 502444"/>
              <a:gd name="connsiteY7" fmla="*/ 135731 h 454818"/>
              <a:gd name="connsiteX8" fmla="*/ 219075 w 502444"/>
              <a:gd name="connsiteY8" fmla="*/ 152400 h 454818"/>
              <a:gd name="connsiteX9" fmla="*/ 209550 w 502444"/>
              <a:gd name="connsiteY9" fmla="*/ 159543 h 454818"/>
              <a:gd name="connsiteX10" fmla="*/ 185738 w 502444"/>
              <a:gd name="connsiteY10" fmla="*/ 166687 h 454818"/>
              <a:gd name="connsiteX11" fmla="*/ 178594 w 502444"/>
              <a:gd name="connsiteY11" fmla="*/ 190500 h 454818"/>
              <a:gd name="connsiteX12" fmla="*/ 169069 w 502444"/>
              <a:gd name="connsiteY12" fmla="*/ 216693 h 454818"/>
              <a:gd name="connsiteX13" fmla="*/ 180975 w 502444"/>
              <a:gd name="connsiteY13" fmla="*/ 240506 h 454818"/>
              <a:gd name="connsiteX14" fmla="*/ 130969 w 502444"/>
              <a:gd name="connsiteY14" fmla="*/ 204787 h 454818"/>
              <a:gd name="connsiteX15" fmla="*/ 111919 w 502444"/>
              <a:gd name="connsiteY15" fmla="*/ 190500 h 454818"/>
              <a:gd name="connsiteX16" fmla="*/ 52388 w 502444"/>
              <a:gd name="connsiteY16" fmla="*/ 221456 h 454818"/>
              <a:gd name="connsiteX17" fmla="*/ 50007 w 502444"/>
              <a:gd name="connsiteY17" fmla="*/ 250031 h 454818"/>
              <a:gd name="connsiteX18" fmla="*/ 14288 w 502444"/>
              <a:gd name="connsiteY18" fmla="*/ 254793 h 454818"/>
              <a:gd name="connsiteX19" fmla="*/ 0 w 502444"/>
              <a:gd name="connsiteY19" fmla="*/ 269081 h 454818"/>
              <a:gd name="connsiteX20" fmla="*/ 19050 w 502444"/>
              <a:gd name="connsiteY20" fmla="*/ 340518 h 454818"/>
              <a:gd name="connsiteX21" fmla="*/ 52388 w 502444"/>
              <a:gd name="connsiteY21" fmla="*/ 359568 h 454818"/>
              <a:gd name="connsiteX22" fmla="*/ 83344 w 502444"/>
              <a:gd name="connsiteY22" fmla="*/ 400050 h 454818"/>
              <a:gd name="connsiteX23" fmla="*/ 138113 w 502444"/>
              <a:gd name="connsiteY23" fmla="*/ 428625 h 454818"/>
              <a:gd name="connsiteX24" fmla="*/ 157163 w 502444"/>
              <a:gd name="connsiteY24" fmla="*/ 402431 h 454818"/>
              <a:gd name="connsiteX25" fmla="*/ 183357 w 502444"/>
              <a:gd name="connsiteY25" fmla="*/ 402431 h 454818"/>
              <a:gd name="connsiteX26" fmla="*/ 195263 w 502444"/>
              <a:gd name="connsiteY26" fmla="*/ 381000 h 454818"/>
              <a:gd name="connsiteX27" fmla="*/ 235744 w 502444"/>
              <a:gd name="connsiteY27" fmla="*/ 381000 h 454818"/>
              <a:gd name="connsiteX28" fmla="*/ 250032 w 502444"/>
              <a:gd name="connsiteY28" fmla="*/ 381000 h 454818"/>
              <a:gd name="connsiteX29" fmla="*/ 269082 w 502444"/>
              <a:gd name="connsiteY29" fmla="*/ 402431 h 454818"/>
              <a:gd name="connsiteX30" fmla="*/ 276225 w 502444"/>
              <a:gd name="connsiteY30" fmla="*/ 438150 h 454818"/>
              <a:gd name="connsiteX31" fmla="*/ 276225 w 502444"/>
              <a:gd name="connsiteY31" fmla="*/ 454818 h 454818"/>
              <a:gd name="connsiteX32" fmla="*/ 295275 w 502444"/>
              <a:gd name="connsiteY32" fmla="*/ 450056 h 454818"/>
              <a:gd name="connsiteX33" fmla="*/ 311944 w 502444"/>
              <a:gd name="connsiteY33" fmla="*/ 454818 h 454818"/>
              <a:gd name="connsiteX34" fmla="*/ 340519 w 502444"/>
              <a:gd name="connsiteY34" fmla="*/ 433387 h 454818"/>
              <a:gd name="connsiteX35" fmla="*/ 352425 w 502444"/>
              <a:gd name="connsiteY35" fmla="*/ 419100 h 454818"/>
              <a:gd name="connsiteX36" fmla="*/ 361950 w 502444"/>
              <a:gd name="connsiteY36" fmla="*/ 419100 h 454818"/>
              <a:gd name="connsiteX37" fmla="*/ 381000 w 502444"/>
              <a:gd name="connsiteY37" fmla="*/ 383381 h 454818"/>
              <a:gd name="connsiteX38" fmla="*/ 364332 w 502444"/>
              <a:gd name="connsiteY38" fmla="*/ 373856 h 454818"/>
              <a:gd name="connsiteX39" fmla="*/ 352425 w 502444"/>
              <a:gd name="connsiteY39" fmla="*/ 369093 h 454818"/>
              <a:gd name="connsiteX40" fmla="*/ 352425 w 502444"/>
              <a:gd name="connsiteY40" fmla="*/ 338137 h 454818"/>
              <a:gd name="connsiteX41" fmla="*/ 366713 w 502444"/>
              <a:gd name="connsiteY41" fmla="*/ 338137 h 454818"/>
              <a:gd name="connsiteX42" fmla="*/ 330994 w 502444"/>
              <a:gd name="connsiteY42" fmla="*/ 328612 h 454818"/>
              <a:gd name="connsiteX43" fmla="*/ 316707 w 502444"/>
              <a:gd name="connsiteY43" fmla="*/ 323850 h 454818"/>
              <a:gd name="connsiteX44" fmla="*/ 328613 w 502444"/>
              <a:gd name="connsiteY44" fmla="*/ 302418 h 454818"/>
              <a:gd name="connsiteX45" fmla="*/ 342900 w 502444"/>
              <a:gd name="connsiteY45" fmla="*/ 297656 h 454818"/>
              <a:gd name="connsiteX46" fmla="*/ 357188 w 502444"/>
              <a:gd name="connsiteY46" fmla="*/ 297656 h 454818"/>
              <a:gd name="connsiteX47" fmla="*/ 381000 w 502444"/>
              <a:gd name="connsiteY47" fmla="*/ 278606 h 454818"/>
              <a:gd name="connsiteX48" fmla="*/ 416719 w 502444"/>
              <a:gd name="connsiteY48" fmla="*/ 276225 h 454818"/>
              <a:gd name="connsiteX49" fmla="*/ 433388 w 502444"/>
              <a:gd name="connsiteY49" fmla="*/ 261937 h 454818"/>
              <a:gd name="connsiteX50" fmla="*/ 445294 w 502444"/>
              <a:gd name="connsiteY50" fmla="*/ 230981 h 454818"/>
              <a:gd name="connsiteX51" fmla="*/ 442913 w 502444"/>
              <a:gd name="connsiteY51" fmla="*/ 207168 h 454818"/>
              <a:gd name="connsiteX52" fmla="*/ 488157 w 502444"/>
              <a:gd name="connsiteY52" fmla="*/ 157162 h 454818"/>
              <a:gd name="connsiteX53" fmla="*/ 502444 w 502444"/>
              <a:gd name="connsiteY53" fmla="*/ 88106 h 454818"/>
              <a:gd name="connsiteX54" fmla="*/ 464344 w 502444"/>
              <a:gd name="connsiteY54" fmla="*/ 57150 h 454818"/>
              <a:gd name="connsiteX55" fmla="*/ 457200 w 502444"/>
              <a:gd name="connsiteY55" fmla="*/ 83343 h 454818"/>
              <a:gd name="connsiteX56" fmla="*/ 414338 w 502444"/>
              <a:gd name="connsiteY56" fmla="*/ 116681 h 454818"/>
              <a:gd name="connsiteX57" fmla="*/ 381000 w 502444"/>
              <a:gd name="connsiteY57" fmla="*/ 102393 h 454818"/>
              <a:gd name="connsiteX58" fmla="*/ 354807 w 502444"/>
              <a:gd name="connsiteY58" fmla="*/ 97631 h 454818"/>
              <a:gd name="connsiteX59" fmla="*/ 359569 w 502444"/>
              <a:gd name="connsiteY59" fmla="*/ 116681 h 454818"/>
              <a:gd name="connsiteX60" fmla="*/ 373857 w 502444"/>
              <a:gd name="connsiteY60" fmla="*/ 133350 h 454818"/>
              <a:gd name="connsiteX61" fmla="*/ 369094 w 502444"/>
              <a:gd name="connsiteY61" fmla="*/ 145256 h 454818"/>
              <a:gd name="connsiteX62" fmla="*/ 342900 w 502444"/>
              <a:gd name="connsiteY62" fmla="*/ 157162 h 454818"/>
              <a:gd name="connsiteX63" fmla="*/ 338138 w 502444"/>
              <a:gd name="connsiteY63" fmla="*/ 169068 h 454818"/>
              <a:gd name="connsiteX64" fmla="*/ 319088 w 502444"/>
              <a:gd name="connsiteY64" fmla="*/ 159543 h 454818"/>
              <a:gd name="connsiteX65" fmla="*/ 319088 w 502444"/>
              <a:gd name="connsiteY65" fmla="*/ 183356 h 454818"/>
              <a:gd name="connsiteX66" fmla="*/ 290513 w 502444"/>
              <a:gd name="connsiteY66" fmla="*/ 188118 h 454818"/>
              <a:gd name="connsiteX67" fmla="*/ 283369 w 502444"/>
              <a:gd name="connsiteY67" fmla="*/ 173831 h 454818"/>
              <a:gd name="connsiteX68" fmla="*/ 266700 w 502444"/>
              <a:gd name="connsiteY68" fmla="*/ 173831 h 454818"/>
              <a:gd name="connsiteX69" fmla="*/ 254794 w 502444"/>
              <a:gd name="connsiteY69" fmla="*/ 169068 h 454818"/>
              <a:gd name="connsiteX70" fmla="*/ 247650 w 502444"/>
              <a:gd name="connsiteY70" fmla="*/ 150018 h 454818"/>
              <a:gd name="connsiteX71" fmla="*/ 254794 w 502444"/>
              <a:gd name="connsiteY71" fmla="*/ 142875 h 454818"/>
              <a:gd name="connsiteX72" fmla="*/ 264319 w 502444"/>
              <a:gd name="connsiteY72" fmla="*/ 126206 h 454818"/>
              <a:gd name="connsiteX73" fmla="*/ 254794 w 502444"/>
              <a:gd name="connsiteY73" fmla="*/ 116681 h 454818"/>
              <a:gd name="connsiteX74" fmla="*/ 269082 w 502444"/>
              <a:gd name="connsiteY74" fmla="*/ 114300 h 454818"/>
              <a:gd name="connsiteX75" fmla="*/ 269082 w 502444"/>
              <a:gd name="connsiteY75" fmla="*/ 95250 h 454818"/>
              <a:gd name="connsiteX76" fmla="*/ 297657 w 502444"/>
              <a:gd name="connsiteY76" fmla="*/ 69056 h 454818"/>
              <a:gd name="connsiteX77" fmla="*/ 319088 w 502444"/>
              <a:gd name="connsiteY77" fmla="*/ 66675 h 454818"/>
              <a:gd name="connsiteX78" fmla="*/ 311944 w 502444"/>
              <a:gd name="connsiteY78" fmla="*/ 50006 h 454818"/>
              <a:gd name="connsiteX79" fmla="*/ 311944 w 502444"/>
              <a:gd name="connsiteY79" fmla="*/ 26193 h 454818"/>
              <a:gd name="connsiteX80" fmla="*/ 297657 w 502444"/>
              <a:gd name="connsiteY80" fmla="*/ 9525 h 454818"/>
              <a:gd name="connsiteX81" fmla="*/ 290513 w 502444"/>
              <a:gd name="connsiteY81" fmla="*/ 33337 h 454818"/>
              <a:gd name="connsiteX82" fmla="*/ 271463 w 502444"/>
              <a:gd name="connsiteY82" fmla="*/ 42862 h 454818"/>
              <a:gd name="connsiteX83" fmla="*/ 245269 w 502444"/>
              <a:gd name="connsiteY83" fmla="*/ 47625 h 454818"/>
              <a:gd name="connsiteX84" fmla="*/ 261938 w 502444"/>
              <a:gd name="connsiteY84" fmla="*/ 9525 h 454818"/>
              <a:gd name="connsiteX85" fmla="*/ 211932 w 502444"/>
              <a:gd name="connsiteY85" fmla="*/ 0 h 45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02444" h="454818">
                <a:moveTo>
                  <a:pt x="211932" y="0"/>
                </a:moveTo>
                <a:lnTo>
                  <a:pt x="161925" y="33337"/>
                </a:lnTo>
                <a:lnTo>
                  <a:pt x="164307" y="64293"/>
                </a:lnTo>
                <a:lnTo>
                  <a:pt x="185738" y="71437"/>
                </a:lnTo>
                <a:lnTo>
                  <a:pt x="180975" y="85725"/>
                </a:lnTo>
                <a:lnTo>
                  <a:pt x="202407" y="85725"/>
                </a:lnTo>
                <a:lnTo>
                  <a:pt x="216694" y="116681"/>
                </a:lnTo>
                <a:lnTo>
                  <a:pt x="230982" y="135731"/>
                </a:lnTo>
                <a:lnTo>
                  <a:pt x="219075" y="152400"/>
                </a:lnTo>
                <a:lnTo>
                  <a:pt x="209550" y="159543"/>
                </a:lnTo>
                <a:lnTo>
                  <a:pt x="185738" y="166687"/>
                </a:lnTo>
                <a:lnTo>
                  <a:pt x="178594" y="190500"/>
                </a:lnTo>
                <a:lnTo>
                  <a:pt x="169069" y="216693"/>
                </a:lnTo>
                <a:lnTo>
                  <a:pt x="180975" y="240506"/>
                </a:lnTo>
                <a:lnTo>
                  <a:pt x="130969" y="204787"/>
                </a:lnTo>
                <a:lnTo>
                  <a:pt x="111919" y="190500"/>
                </a:lnTo>
                <a:lnTo>
                  <a:pt x="52388" y="221456"/>
                </a:lnTo>
                <a:lnTo>
                  <a:pt x="50007" y="250031"/>
                </a:lnTo>
                <a:lnTo>
                  <a:pt x="14288" y="254793"/>
                </a:lnTo>
                <a:lnTo>
                  <a:pt x="0" y="269081"/>
                </a:lnTo>
                <a:lnTo>
                  <a:pt x="19050" y="340518"/>
                </a:lnTo>
                <a:lnTo>
                  <a:pt x="52388" y="359568"/>
                </a:lnTo>
                <a:lnTo>
                  <a:pt x="83344" y="400050"/>
                </a:lnTo>
                <a:lnTo>
                  <a:pt x="138113" y="428625"/>
                </a:lnTo>
                <a:lnTo>
                  <a:pt x="157163" y="402431"/>
                </a:lnTo>
                <a:lnTo>
                  <a:pt x="183357" y="402431"/>
                </a:lnTo>
                <a:lnTo>
                  <a:pt x="195263" y="381000"/>
                </a:lnTo>
                <a:lnTo>
                  <a:pt x="235744" y="381000"/>
                </a:lnTo>
                <a:lnTo>
                  <a:pt x="250032" y="381000"/>
                </a:lnTo>
                <a:lnTo>
                  <a:pt x="269082" y="402431"/>
                </a:lnTo>
                <a:lnTo>
                  <a:pt x="276225" y="438150"/>
                </a:lnTo>
                <a:lnTo>
                  <a:pt x="276225" y="454818"/>
                </a:lnTo>
                <a:lnTo>
                  <a:pt x="295275" y="450056"/>
                </a:lnTo>
                <a:lnTo>
                  <a:pt x="311944" y="454818"/>
                </a:lnTo>
                <a:lnTo>
                  <a:pt x="340519" y="433387"/>
                </a:lnTo>
                <a:lnTo>
                  <a:pt x="352425" y="419100"/>
                </a:lnTo>
                <a:lnTo>
                  <a:pt x="361950" y="419100"/>
                </a:lnTo>
                <a:lnTo>
                  <a:pt x="381000" y="383381"/>
                </a:lnTo>
                <a:lnTo>
                  <a:pt x="364332" y="373856"/>
                </a:lnTo>
                <a:lnTo>
                  <a:pt x="352425" y="369093"/>
                </a:lnTo>
                <a:lnTo>
                  <a:pt x="352425" y="338137"/>
                </a:lnTo>
                <a:lnTo>
                  <a:pt x="366713" y="338137"/>
                </a:lnTo>
                <a:lnTo>
                  <a:pt x="330994" y="328612"/>
                </a:lnTo>
                <a:lnTo>
                  <a:pt x="316707" y="323850"/>
                </a:lnTo>
                <a:lnTo>
                  <a:pt x="328613" y="302418"/>
                </a:lnTo>
                <a:lnTo>
                  <a:pt x="342900" y="297656"/>
                </a:lnTo>
                <a:lnTo>
                  <a:pt x="357188" y="297656"/>
                </a:lnTo>
                <a:lnTo>
                  <a:pt x="381000" y="278606"/>
                </a:lnTo>
                <a:lnTo>
                  <a:pt x="416719" y="276225"/>
                </a:lnTo>
                <a:lnTo>
                  <a:pt x="433388" y="261937"/>
                </a:lnTo>
                <a:lnTo>
                  <a:pt x="445294" y="230981"/>
                </a:lnTo>
                <a:lnTo>
                  <a:pt x="442913" y="207168"/>
                </a:lnTo>
                <a:lnTo>
                  <a:pt x="488157" y="157162"/>
                </a:lnTo>
                <a:lnTo>
                  <a:pt x="502444" y="88106"/>
                </a:lnTo>
                <a:lnTo>
                  <a:pt x="464344" y="57150"/>
                </a:lnTo>
                <a:lnTo>
                  <a:pt x="457200" y="83343"/>
                </a:lnTo>
                <a:lnTo>
                  <a:pt x="414338" y="116681"/>
                </a:lnTo>
                <a:lnTo>
                  <a:pt x="381000" y="102393"/>
                </a:lnTo>
                <a:lnTo>
                  <a:pt x="354807" y="97631"/>
                </a:lnTo>
                <a:lnTo>
                  <a:pt x="359569" y="116681"/>
                </a:lnTo>
                <a:lnTo>
                  <a:pt x="373857" y="133350"/>
                </a:lnTo>
                <a:lnTo>
                  <a:pt x="369094" y="145256"/>
                </a:lnTo>
                <a:lnTo>
                  <a:pt x="342900" y="157162"/>
                </a:lnTo>
                <a:lnTo>
                  <a:pt x="338138" y="169068"/>
                </a:lnTo>
                <a:lnTo>
                  <a:pt x="319088" y="159543"/>
                </a:lnTo>
                <a:lnTo>
                  <a:pt x="319088" y="183356"/>
                </a:lnTo>
                <a:lnTo>
                  <a:pt x="290513" y="188118"/>
                </a:lnTo>
                <a:lnTo>
                  <a:pt x="283369" y="173831"/>
                </a:lnTo>
                <a:lnTo>
                  <a:pt x="266700" y="173831"/>
                </a:lnTo>
                <a:lnTo>
                  <a:pt x="254794" y="169068"/>
                </a:lnTo>
                <a:lnTo>
                  <a:pt x="247650" y="150018"/>
                </a:lnTo>
                <a:lnTo>
                  <a:pt x="254794" y="142875"/>
                </a:lnTo>
                <a:lnTo>
                  <a:pt x="264319" y="126206"/>
                </a:lnTo>
                <a:lnTo>
                  <a:pt x="254794" y="116681"/>
                </a:lnTo>
                <a:lnTo>
                  <a:pt x="269082" y="114300"/>
                </a:lnTo>
                <a:lnTo>
                  <a:pt x="269082" y="95250"/>
                </a:lnTo>
                <a:lnTo>
                  <a:pt x="297657" y="69056"/>
                </a:lnTo>
                <a:lnTo>
                  <a:pt x="319088" y="66675"/>
                </a:lnTo>
                <a:lnTo>
                  <a:pt x="311944" y="50006"/>
                </a:lnTo>
                <a:lnTo>
                  <a:pt x="311944" y="26193"/>
                </a:lnTo>
                <a:lnTo>
                  <a:pt x="297657" y="9525"/>
                </a:lnTo>
                <a:lnTo>
                  <a:pt x="290513" y="33337"/>
                </a:lnTo>
                <a:lnTo>
                  <a:pt x="271463" y="42862"/>
                </a:lnTo>
                <a:lnTo>
                  <a:pt x="245269" y="47625"/>
                </a:lnTo>
                <a:lnTo>
                  <a:pt x="261938" y="9525"/>
                </a:lnTo>
                <a:lnTo>
                  <a:pt x="211932" y="0"/>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6" name="Forma libre 95"/>
          <p:cNvSpPr/>
          <p:nvPr/>
        </p:nvSpPr>
        <p:spPr>
          <a:xfrm>
            <a:off x="1837526" y="6077632"/>
            <a:ext cx="438150" cy="312222"/>
          </a:xfrm>
          <a:custGeom>
            <a:avLst/>
            <a:gdLst>
              <a:gd name="connsiteX0" fmla="*/ 197643 w 438150"/>
              <a:gd name="connsiteY0" fmla="*/ 0 h 304800"/>
              <a:gd name="connsiteX1" fmla="*/ 133350 w 438150"/>
              <a:gd name="connsiteY1" fmla="*/ 2382 h 304800"/>
              <a:gd name="connsiteX2" fmla="*/ 123825 w 438150"/>
              <a:gd name="connsiteY2" fmla="*/ 23813 h 304800"/>
              <a:gd name="connsiteX3" fmla="*/ 100012 w 438150"/>
              <a:gd name="connsiteY3" fmla="*/ 19050 h 304800"/>
              <a:gd name="connsiteX4" fmla="*/ 83343 w 438150"/>
              <a:gd name="connsiteY4" fmla="*/ 40482 h 304800"/>
              <a:gd name="connsiteX5" fmla="*/ 116681 w 438150"/>
              <a:gd name="connsiteY5" fmla="*/ 45244 h 304800"/>
              <a:gd name="connsiteX6" fmla="*/ 121443 w 438150"/>
              <a:gd name="connsiteY6" fmla="*/ 52388 h 304800"/>
              <a:gd name="connsiteX7" fmla="*/ 109537 w 438150"/>
              <a:gd name="connsiteY7" fmla="*/ 69057 h 304800"/>
              <a:gd name="connsiteX8" fmla="*/ 123825 w 438150"/>
              <a:gd name="connsiteY8" fmla="*/ 90488 h 304800"/>
              <a:gd name="connsiteX9" fmla="*/ 138112 w 438150"/>
              <a:gd name="connsiteY9" fmla="*/ 90488 h 304800"/>
              <a:gd name="connsiteX10" fmla="*/ 145256 w 438150"/>
              <a:gd name="connsiteY10" fmla="*/ 104775 h 304800"/>
              <a:gd name="connsiteX11" fmla="*/ 138112 w 438150"/>
              <a:gd name="connsiteY11" fmla="*/ 123825 h 304800"/>
              <a:gd name="connsiteX12" fmla="*/ 128587 w 438150"/>
              <a:gd name="connsiteY12" fmla="*/ 145257 h 304800"/>
              <a:gd name="connsiteX13" fmla="*/ 114300 w 438150"/>
              <a:gd name="connsiteY13" fmla="*/ 145257 h 304800"/>
              <a:gd name="connsiteX14" fmla="*/ 97631 w 438150"/>
              <a:gd name="connsiteY14" fmla="*/ 150019 h 304800"/>
              <a:gd name="connsiteX15" fmla="*/ 76200 w 438150"/>
              <a:gd name="connsiteY15" fmla="*/ 171450 h 304800"/>
              <a:gd name="connsiteX16" fmla="*/ 59531 w 438150"/>
              <a:gd name="connsiteY16" fmla="*/ 171450 h 304800"/>
              <a:gd name="connsiteX17" fmla="*/ 45243 w 438150"/>
              <a:gd name="connsiteY17" fmla="*/ 178594 h 304800"/>
              <a:gd name="connsiteX18" fmla="*/ 0 w 438150"/>
              <a:gd name="connsiteY18" fmla="*/ 200025 h 304800"/>
              <a:gd name="connsiteX19" fmla="*/ 16668 w 438150"/>
              <a:gd name="connsiteY19" fmla="*/ 245269 h 304800"/>
              <a:gd name="connsiteX20" fmla="*/ 178593 w 438150"/>
              <a:gd name="connsiteY20" fmla="*/ 304800 h 304800"/>
              <a:gd name="connsiteX21" fmla="*/ 200025 w 438150"/>
              <a:gd name="connsiteY21" fmla="*/ 304800 h 304800"/>
              <a:gd name="connsiteX22" fmla="*/ 188118 w 438150"/>
              <a:gd name="connsiteY22" fmla="*/ 285750 h 304800"/>
              <a:gd name="connsiteX23" fmla="*/ 195262 w 438150"/>
              <a:gd name="connsiteY23" fmla="*/ 269082 h 304800"/>
              <a:gd name="connsiteX24" fmla="*/ 221456 w 438150"/>
              <a:gd name="connsiteY24" fmla="*/ 264319 h 304800"/>
              <a:gd name="connsiteX25" fmla="*/ 223837 w 438150"/>
              <a:gd name="connsiteY25" fmla="*/ 242888 h 304800"/>
              <a:gd name="connsiteX26" fmla="*/ 216693 w 438150"/>
              <a:gd name="connsiteY26" fmla="*/ 221457 h 304800"/>
              <a:gd name="connsiteX27" fmla="*/ 233362 w 438150"/>
              <a:gd name="connsiteY27" fmla="*/ 216694 h 304800"/>
              <a:gd name="connsiteX28" fmla="*/ 259556 w 438150"/>
              <a:gd name="connsiteY28" fmla="*/ 219075 h 304800"/>
              <a:gd name="connsiteX29" fmla="*/ 271462 w 438150"/>
              <a:gd name="connsiteY29" fmla="*/ 228600 h 304800"/>
              <a:gd name="connsiteX30" fmla="*/ 304800 w 438150"/>
              <a:gd name="connsiteY30" fmla="*/ 226219 h 304800"/>
              <a:gd name="connsiteX31" fmla="*/ 328612 w 438150"/>
              <a:gd name="connsiteY31" fmla="*/ 226219 h 304800"/>
              <a:gd name="connsiteX32" fmla="*/ 345281 w 438150"/>
              <a:gd name="connsiteY32" fmla="*/ 242888 h 304800"/>
              <a:gd name="connsiteX33" fmla="*/ 352425 w 438150"/>
              <a:gd name="connsiteY33" fmla="*/ 230982 h 304800"/>
              <a:gd name="connsiteX34" fmla="*/ 378618 w 438150"/>
              <a:gd name="connsiteY34" fmla="*/ 242888 h 304800"/>
              <a:gd name="connsiteX35" fmla="*/ 364331 w 438150"/>
              <a:gd name="connsiteY35" fmla="*/ 226219 h 304800"/>
              <a:gd name="connsiteX36" fmla="*/ 352425 w 438150"/>
              <a:gd name="connsiteY36" fmla="*/ 202407 h 304800"/>
              <a:gd name="connsiteX37" fmla="*/ 357187 w 438150"/>
              <a:gd name="connsiteY37" fmla="*/ 185738 h 304800"/>
              <a:gd name="connsiteX38" fmla="*/ 378618 w 438150"/>
              <a:gd name="connsiteY38" fmla="*/ 185738 h 304800"/>
              <a:gd name="connsiteX39" fmla="*/ 409575 w 438150"/>
              <a:gd name="connsiteY39" fmla="*/ 133350 h 304800"/>
              <a:gd name="connsiteX40" fmla="*/ 414337 w 438150"/>
              <a:gd name="connsiteY40" fmla="*/ 114300 h 304800"/>
              <a:gd name="connsiteX41" fmla="*/ 431006 w 438150"/>
              <a:gd name="connsiteY41" fmla="*/ 97632 h 304800"/>
              <a:gd name="connsiteX42" fmla="*/ 419100 w 438150"/>
              <a:gd name="connsiteY42" fmla="*/ 80963 h 304800"/>
              <a:gd name="connsiteX43" fmla="*/ 433387 w 438150"/>
              <a:gd name="connsiteY43" fmla="*/ 66675 h 304800"/>
              <a:gd name="connsiteX44" fmla="*/ 438150 w 438150"/>
              <a:gd name="connsiteY44" fmla="*/ 35719 h 304800"/>
              <a:gd name="connsiteX45" fmla="*/ 409575 w 438150"/>
              <a:gd name="connsiteY45" fmla="*/ 0 h 304800"/>
              <a:gd name="connsiteX46" fmla="*/ 392906 w 438150"/>
              <a:gd name="connsiteY46" fmla="*/ 42863 h 304800"/>
              <a:gd name="connsiteX47" fmla="*/ 371475 w 438150"/>
              <a:gd name="connsiteY47" fmla="*/ 40482 h 304800"/>
              <a:gd name="connsiteX48" fmla="*/ 357187 w 438150"/>
              <a:gd name="connsiteY48" fmla="*/ 52388 h 304800"/>
              <a:gd name="connsiteX49" fmla="*/ 330993 w 438150"/>
              <a:gd name="connsiteY49" fmla="*/ 38100 h 304800"/>
              <a:gd name="connsiteX50" fmla="*/ 319087 w 438150"/>
              <a:gd name="connsiteY50" fmla="*/ 28575 h 304800"/>
              <a:gd name="connsiteX51" fmla="*/ 280987 w 438150"/>
              <a:gd name="connsiteY51" fmla="*/ 35719 h 304800"/>
              <a:gd name="connsiteX52" fmla="*/ 285750 w 438150"/>
              <a:gd name="connsiteY52" fmla="*/ 4763 h 304800"/>
              <a:gd name="connsiteX53" fmla="*/ 254793 w 438150"/>
              <a:gd name="connsiteY53" fmla="*/ 2382 h 304800"/>
              <a:gd name="connsiteX54" fmla="*/ 197643 w 438150"/>
              <a:gd name="connsiteY54"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38150" h="304800">
                <a:moveTo>
                  <a:pt x="197643" y="0"/>
                </a:moveTo>
                <a:lnTo>
                  <a:pt x="133350" y="2382"/>
                </a:lnTo>
                <a:lnTo>
                  <a:pt x="123825" y="23813"/>
                </a:lnTo>
                <a:lnTo>
                  <a:pt x="100012" y="19050"/>
                </a:lnTo>
                <a:lnTo>
                  <a:pt x="83343" y="40482"/>
                </a:lnTo>
                <a:lnTo>
                  <a:pt x="116681" y="45244"/>
                </a:lnTo>
                <a:lnTo>
                  <a:pt x="121443" y="52388"/>
                </a:lnTo>
                <a:lnTo>
                  <a:pt x="109537" y="69057"/>
                </a:lnTo>
                <a:lnTo>
                  <a:pt x="123825" y="90488"/>
                </a:lnTo>
                <a:lnTo>
                  <a:pt x="138112" y="90488"/>
                </a:lnTo>
                <a:lnTo>
                  <a:pt x="145256" y="104775"/>
                </a:lnTo>
                <a:lnTo>
                  <a:pt x="138112" y="123825"/>
                </a:lnTo>
                <a:lnTo>
                  <a:pt x="128587" y="145257"/>
                </a:lnTo>
                <a:lnTo>
                  <a:pt x="114300" y="145257"/>
                </a:lnTo>
                <a:lnTo>
                  <a:pt x="97631" y="150019"/>
                </a:lnTo>
                <a:lnTo>
                  <a:pt x="76200" y="171450"/>
                </a:lnTo>
                <a:lnTo>
                  <a:pt x="59531" y="171450"/>
                </a:lnTo>
                <a:lnTo>
                  <a:pt x="45243" y="178594"/>
                </a:lnTo>
                <a:lnTo>
                  <a:pt x="0" y="200025"/>
                </a:lnTo>
                <a:lnTo>
                  <a:pt x="16668" y="245269"/>
                </a:lnTo>
                <a:lnTo>
                  <a:pt x="178593" y="304800"/>
                </a:lnTo>
                <a:lnTo>
                  <a:pt x="200025" y="304800"/>
                </a:lnTo>
                <a:lnTo>
                  <a:pt x="188118" y="285750"/>
                </a:lnTo>
                <a:lnTo>
                  <a:pt x="195262" y="269082"/>
                </a:lnTo>
                <a:lnTo>
                  <a:pt x="221456" y="264319"/>
                </a:lnTo>
                <a:lnTo>
                  <a:pt x="223837" y="242888"/>
                </a:lnTo>
                <a:lnTo>
                  <a:pt x="216693" y="221457"/>
                </a:lnTo>
                <a:lnTo>
                  <a:pt x="233362" y="216694"/>
                </a:lnTo>
                <a:lnTo>
                  <a:pt x="259556" y="219075"/>
                </a:lnTo>
                <a:lnTo>
                  <a:pt x="271462" y="228600"/>
                </a:lnTo>
                <a:lnTo>
                  <a:pt x="304800" y="226219"/>
                </a:lnTo>
                <a:lnTo>
                  <a:pt x="328612" y="226219"/>
                </a:lnTo>
                <a:lnTo>
                  <a:pt x="345281" y="242888"/>
                </a:lnTo>
                <a:lnTo>
                  <a:pt x="352425" y="230982"/>
                </a:lnTo>
                <a:lnTo>
                  <a:pt x="378618" y="242888"/>
                </a:lnTo>
                <a:lnTo>
                  <a:pt x="364331" y="226219"/>
                </a:lnTo>
                <a:lnTo>
                  <a:pt x="352425" y="202407"/>
                </a:lnTo>
                <a:lnTo>
                  <a:pt x="357187" y="185738"/>
                </a:lnTo>
                <a:lnTo>
                  <a:pt x="378618" y="185738"/>
                </a:lnTo>
                <a:lnTo>
                  <a:pt x="409575" y="133350"/>
                </a:lnTo>
                <a:lnTo>
                  <a:pt x="414337" y="114300"/>
                </a:lnTo>
                <a:lnTo>
                  <a:pt x="431006" y="97632"/>
                </a:lnTo>
                <a:lnTo>
                  <a:pt x="419100" y="80963"/>
                </a:lnTo>
                <a:lnTo>
                  <a:pt x="433387" y="66675"/>
                </a:lnTo>
                <a:lnTo>
                  <a:pt x="438150" y="35719"/>
                </a:lnTo>
                <a:lnTo>
                  <a:pt x="409575" y="0"/>
                </a:lnTo>
                <a:lnTo>
                  <a:pt x="392906" y="42863"/>
                </a:lnTo>
                <a:lnTo>
                  <a:pt x="371475" y="40482"/>
                </a:lnTo>
                <a:lnTo>
                  <a:pt x="357187" y="52388"/>
                </a:lnTo>
                <a:lnTo>
                  <a:pt x="330993" y="38100"/>
                </a:lnTo>
                <a:lnTo>
                  <a:pt x="319087" y="28575"/>
                </a:lnTo>
                <a:lnTo>
                  <a:pt x="280987" y="35719"/>
                </a:lnTo>
                <a:lnTo>
                  <a:pt x="285750" y="4763"/>
                </a:lnTo>
                <a:lnTo>
                  <a:pt x="254793" y="2382"/>
                </a:lnTo>
                <a:lnTo>
                  <a:pt x="197643" y="0"/>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7" name="Forma libre 96"/>
          <p:cNvSpPr/>
          <p:nvPr/>
        </p:nvSpPr>
        <p:spPr>
          <a:xfrm>
            <a:off x="2438882" y="5987226"/>
            <a:ext cx="280988" cy="385763"/>
          </a:xfrm>
          <a:custGeom>
            <a:avLst/>
            <a:gdLst>
              <a:gd name="connsiteX0" fmla="*/ 145256 w 280988"/>
              <a:gd name="connsiteY0" fmla="*/ 0 h 385763"/>
              <a:gd name="connsiteX1" fmla="*/ 111919 w 280988"/>
              <a:gd name="connsiteY1" fmla="*/ 47625 h 385763"/>
              <a:gd name="connsiteX2" fmla="*/ 104775 w 280988"/>
              <a:gd name="connsiteY2" fmla="*/ 71438 h 385763"/>
              <a:gd name="connsiteX3" fmla="*/ 100013 w 280988"/>
              <a:gd name="connsiteY3" fmla="*/ 78582 h 385763"/>
              <a:gd name="connsiteX4" fmla="*/ 107156 w 280988"/>
              <a:gd name="connsiteY4" fmla="*/ 100013 h 385763"/>
              <a:gd name="connsiteX5" fmla="*/ 92869 w 280988"/>
              <a:gd name="connsiteY5" fmla="*/ 123825 h 385763"/>
              <a:gd name="connsiteX6" fmla="*/ 100013 w 280988"/>
              <a:gd name="connsiteY6" fmla="*/ 147638 h 385763"/>
              <a:gd name="connsiteX7" fmla="*/ 111919 w 280988"/>
              <a:gd name="connsiteY7" fmla="*/ 152400 h 385763"/>
              <a:gd name="connsiteX8" fmla="*/ 130969 w 280988"/>
              <a:gd name="connsiteY8" fmla="*/ 161925 h 385763"/>
              <a:gd name="connsiteX9" fmla="*/ 142875 w 280988"/>
              <a:gd name="connsiteY9" fmla="*/ 178594 h 385763"/>
              <a:gd name="connsiteX10" fmla="*/ 166688 w 280988"/>
              <a:gd name="connsiteY10" fmla="*/ 195263 h 385763"/>
              <a:gd name="connsiteX11" fmla="*/ 171450 w 280988"/>
              <a:gd name="connsiteY11" fmla="*/ 207169 h 385763"/>
              <a:gd name="connsiteX12" fmla="*/ 140494 w 280988"/>
              <a:gd name="connsiteY12" fmla="*/ 219075 h 385763"/>
              <a:gd name="connsiteX13" fmla="*/ 109538 w 280988"/>
              <a:gd name="connsiteY13" fmla="*/ 228600 h 385763"/>
              <a:gd name="connsiteX14" fmla="*/ 95250 w 280988"/>
              <a:gd name="connsiteY14" fmla="*/ 238125 h 385763"/>
              <a:gd name="connsiteX15" fmla="*/ 78581 w 280988"/>
              <a:gd name="connsiteY15" fmla="*/ 221457 h 385763"/>
              <a:gd name="connsiteX16" fmla="*/ 54769 w 280988"/>
              <a:gd name="connsiteY16" fmla="*/ 200025 h 385763"/>
              <a:gd name="connsiteX17" fmla="*/ 45244 w 280988"/>
              <a:gd name="connsiteY17" fmla="*/ 230982 h 385763"/>
              <a:gd name="connsiteX18" fmla="*/ 45244 w 280988"/>
              <a:gd name="connsiteY18" fmla="*/ 254794 h 385763"/>
              <a:gd name="connsiteX19" fmla="*/ 40481 w 280988"/>
              <a:gd name="connsiteY19" fmla="*/ 271463 h 385763"/>
              <a:gd name="connsiteX20" fmla="*/ 42863 w 280988"/>
              <a:gd name="connsiteY20" fmla="*/ 295275 h 385763"/>
              <a:gd name="connsiteX21" fmla="*/ 28575 w 280988"/>
              <a:gd name="connsiteY21" fmla="*/ 319088 h 385763"/>
              <a:gd name="connsiteX22" fmla="*/ 0 w 280988"/>
              <a:gd name="connsiteY22" fmla="*/ 326232 h 385763"/>
              <a:gd name="connsiteX23" fmla="*/ 23813 w 280988"/>
              <a:gd name="connsiteY23" fmla="*/ 350044 h 385763"/>
              <a:gd name="connsiteX24" fmla="*/ 47625 w 280988"/>
              <a:gd name="connsiteY24" fmla="*/ 376238 h 385763"/>
              <a:gd name="connsiteX25" fmla="*/ 78581 w 280988"/>
              <a:gd name="connsiteY25" fmla="*/ 376238 h 385763"/>
              <a:gd name="connsiteX26" fmla="*/ 83344 w 280988"/>
              <a:gd name="connsiteY26" fmla="*/ 385763 h 385763"/>
              <a:gd name="connsiteX27" fmla="*/ 116681 w 280988"/>
              <a:gd name="connsiteY27" fmla="*/ 383382 h 385763"/>
              <a:gd name="connsiteX28" fmla="*/ 145256 w 280988"/>
              <a:gd name="connsiteY28" fmla="*/ 381000 h 385763"/>
              <a:gd name="connsiteX29" fmla="*/ 164306 w 280988"/>
              <a:gd name="connsiteY29" fmla="*/ 369094 h 385763"/>
              <a:gd name="connsiteX30" fmla="*/ 154781 w 280988"/>
              <a:gd name="connsiteY30" fmla="*/ 357188 h 385763"/>
              <a:gd name="connsiteX31" fmla="*/ 159544 w 280988"/>
              <a:gd name="connsiteY31" fmla="*/ 333375 h 385763"/>
              <a:gd name="connsiteX32" fmla="*/ 200025 w 280988"/>
              <a:gd name="connsiteY32" fmla="*/ 366713 h 385763"/>
              <a:gd name="connsiteX33" fmla="*/ 223838 w 280988"/>
              <a:gd name="connsiteY33" fmla="*/ 352425 h 385763"/>
              <a:gd name="connsiteX34" fmla="*/ 245269 w 280988"/>
              <a:gd name="connsiteY34" fmla="*/ 347663 h 385763"/>
              <a:gd name="connsiteX35" fmla="*/ 269081 w 280988"/>
              <a:gd name="connsiteY35" fmla="*/ 333375 h 385763"/>
              <a:gd name="connsiteX36" fmla="*/ 280988 w 280988"/>
              <a:gd name="connsiteY36" fmla="*/ 316707 h 385763"/>
              <a:gd name="connsiteX37" fmla="*/ 271463 w 280988"/>
              <a:gd name="connsiteY37" fmla="*/ 302419 h 385763"/>
              <a:gd name="connsiteX38" fmla="*/ 245269 w 280988"/>
              <a:gd name="connsiteY38" fmla="*/ 309563 h 385763"/>
              <a:gd name="connsiteX39" fmla="*/ 228600 w 280988"/>
              <a:gd name="connsiteY39" fmla="*/ 295275 h 385763"/>
              <a:gd name="connsiteX40" fmla="*/ 211931 w 280988"/>
              <a:gd name="connsiteY40" fmla="*/ 288132 h 385763"/>
              <a:gd name="connsiteX41" fmla="*/ 209550 w 280988"/>
              <a:gd name="connsiteY41" fmla="*/ 264319 h 385763"/>
              <a:gd name="connsiteX42" fmla="*/ 219075 w 280988"/>
              <a:gd name="connsiteY42" fmla="*/ 242888 h 385763"/>
              <a:gd name="connsiteX43" fmla="*/ 221456 w 280988"/>
              <a:gd name="connsiteY43" fmla="*/ 228600 h 385763"/>
              <a:gd name="connsiteX44" fmla="*/ 242888 w 280988"/>
              <a:gd name="connsiteY44" fmla="*/ 221457 h 385763"/>
              <a:gd name="connsiteX45" fmla="*/ 242888 w 280988"/>
              <a:gd name="connsiteY45" fmla="*/ 200025 h 385763"/>
              <a:gd name="connsiteX46" fmla="*/ 223838 w 280988"/>
              <a:gd name="connsiteY46" fmla="*/ 195263 h 385763"/>
              <a:gd name="connsiteX47" fmla="*/ 202406 w 280988"/>
              <a:gd name="connsiteY47" fmla="*/ 178594 h 385763"/>
              <a:gd name="connsiteX48" fmla="*/ 195263 w 280988"/>
              <a:gd name="connsiteY48" fmla="*/ 166688 h 385763"/>
              <a:gd name="connsiteX49" fmla="*/ 207169 w 280988"/>
              <a:gd name="connsiteY49" fmla="*/ 152400 h 385763"/>
              <a:gd name="connsiteX50" fmla="*/ 211931 w 280988"/>
              <a:gd name="connsiteY50" fmla="*/ 123825 h 385763"/>
              <a:gd name="connsiteX51" fmla="*/ 221456 w 280988"/>
              <a:gd name="connsiteY51" fmla="*/ 104775 h 385763"/>
              <a:gd name="connsiteX52" fmla="*/ 221456 w 280988"/>
              <a:gd name="connsiteY52" fmla="*/ 95250 h 385763"/>
              <a:gd name="connsiteX53" fmla="*/ 200025 w 280988"/>
              <a:gd name="connsiteY53" fmla="*/ 90488 h 385763"/>
              <a:gd name="connsiteX54" fmla="*/ 176213 w 280988"/>
              <a:gd name="connsiteY54" fmla="*/ 92869 h 385763"/>
              <a:gd name="connsiteX55" fmla="*/ 157163 w 280988"/>
              <a:gd name="connsiteY55" fmla="*/ 92869 h 385763"/>
              <a:gd name="connsiteX56" fmla="*/ 154781 w 280988"/>
              <a:gd name="connsiteY56" fmla="*/ 76200 h 385763"/>
              <a:gd name="connsiteX57" fmla="*/ 152400 w 280988"/>
              <a:gd name="connsiteY57" fmla="*/ 52388 h 385763"/>
              <a:gd name="connsiteX58" fmla="*/ 169069 w 280988"/>
              <a:gd name="connsiteY58" fmla="*/ 45244 h 385763"/>
              <a:gd name="connsiteX59" fmla="*/ 145256 w 280988"/>
              <a:gd name="connsiteY59" fmla="*/ 0 h 385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80988" h="385763">
                <a:moveTo>
                  <a:pt x="145256" y="0"/>
                </a:moveTo>
                <a:lnTo>
                  <a:pt x="111919" y="47625"/>
                </a:lnTo>
                <a:lnTo>
                  <a:pt x="104775" y="71438"/>
                </a:lnTo>
                <a:lnTo>
                  <a:pt x="100013" y="78582"/>
                </a:lnTo>
                <a:lnTo>
                  <a:pt x="107156" y="100013"/>
                </a:lnTo>
                <a:lnTo>
                  <a:pt x="92869" y="123825"/>
                </a:lnTo>
                <a:lnTo>
                  <a:pt x="100013" y="147638"/>
                </a:lnTo>
                <a:lnTo>
                  <a:pt x="111919" y="152400"/>
                </a:lnTo>
                <a:lnTo>
                  <a:pt x="130969" y="161925"/>
                </a:lnTo>
                <a:lnTo>
                  <a:pt x="142875" y="178594"/>
                </a:lnTo>
                <a:lnTo>
                  <a:pt x="166688" y="195263"/>
                </a:lnTo>
                <a:lnTo>
                  <a:pt x="171450" y="207169"/>
                </a:lnTo>
                <a:lnTo>
                  <a:pt x="140494" y="219075"/>
                </a:lnTo>
                <a:lnTo>
                  <a:pt x="109538" y="228600"/>
                </a:lnTo>
                <a:lnTo>
                  <a:pt x="95250" y="238125"/>
                </a:lnTo>
                <a:lnTo>
                  <a:pt x="78581" y="221457"/>
                </a:lnTo>
                <a:lnTo>
                  <a:pt x="54769" y="200025"/>
                </a:lnTo>
                <a:lnTo>
                  <a:pt x="45244" y="230982"/>
                </a:lnTo>
                <a:lnTo>
                  <a:pt x="45244" y="254794"/>
                </a:lnTo>
                <a:lnTo>
                  <a:pt x="40481" y="271463"/>
                </a:lnTo>
                <a:lnTo>
                  <a:pt x="42863" y="295275"/>
                </a:lnTo>
                <a:lnTo>
                  <a:pt x="28575" y="319088"/>
                </a:lnTo>
                <a:lnTo>
                  <a:pt x="0" y="326232"/>
                </a:lnTo>
                <a:lnTo>
                  <a:pt x="23813" y="350044"/>
                </a:lnTo>
                <a:lnTo>
                  <a:pt x="47625" y="376238"/>
                </a:lnTo>
                <a:lnTo>
                  <a:pt x="78581" y="376238"/>
                </a:lnTo>
                <a:lnTo>
                  <a:pt x="83344" y="385763"/>
                </a:lnTo>
                <a:lnTo>
                  <a:pt x="116681" y="383382"/>
                </a:lnTo>
                <a:lnTo>
                  <a:pt x="145256" y="381000"/>
                </a:lnTo>
                <a:lnTo>
                  <a:pt x="164306" y="369094"/>
                </a:lnTo>
                <a:lnTo>
                  <a:pt x="154781" y="357188"/>
                </a:lnTo>
                <a:lnTo>
                  <a:pt x="159544" y="333375"/>
                </a:lnTo>
                <a:lnTo>
                  <a:pt x="200025" y="366713"/>
                </a:lnTo>
                <a:lnTo>
                  <a:pt x="223838" y="352425"/>
                </a:lnTo>
                <a:lnTo>
                  <a:pt x="245269" y="347663"/>
                </a:lnTo>
                <a:lnTo>
                  <a:pt x="269081" y="333375"/>
                </a:lnTo>
                <a:lnTo>
                  <a:pt x="280988" y="316707"/>
                </a:lnTo>
                <a:lnTo>
                  <a:pt x="271463" y="302419"/>
                </a:lnTo>
                <a:lnTo>
                  <a:pt x="245269" y="309563"/>
                </a:lnTo>
                <a:lnTo>
                  <a:pt x="228600" y="295275"/>
                </a:lnTo>
                <a:lnTo>
                  <a:pt x="211931" y="288132"/>
                </a:lnTo>
                <a:lnTo>
                  <a:pt x="209550" y="264319"/>
                </a:lnTo>
                <a:lnTo>
                  <a:pt x="219075" y="242888"/>
                </a:lnTo>
                <a:lnTo>
                  <a:pt x="221456" y="228600"/>
                </a:lnTo>
                <a:lnTo>
                  <a:pt x="242888" y="221457"/>
                </a:lnTo>
                <a:lnTo>
                  <a:pt x="242888" y="200025"/>
                </a:lnTo>
                <a:lnTo>
                  <a:pt x="223838" y="195263"/>
                </a:lnTo>
                <a:lnTo>
                  <a:pt x="202406" y="178594"/>
                </a:lnTo>
                <a:lnTo>
                  <a:pt x="195263" y="166688"/>
                </a:lnTo>
                <a:lnTo>
                  <a:pt x="207169" y="152400"/>
                </a:lnTo>
                <a:lnTo>
                  <a:pt x="211931" y="123825"/>
                </a:lnTo>
                <a:lnTo>
                  <a:pt x="221456" y="104775"/>
                </a:lnTo>
                <a:lnTo>
                  <a:pt x="221456" y="95250"/>
                </a:lnTo>
                <a:lnTo>
                  <a:pt x="200025" y="90488"/>
                </a:lnTo>
                <a:lnTo>
                  <a:pt x="176213" y="92869"/>
                </a:lnTo>
                <a:lnTo>
                  <a:pt x="157163" y="92869"/>
                </a:lnTo>
                <a:lnTo>
                  <a:pt x="154781" y="76200"/>
                </a:lnTo>
                <a:lnTo>
                  <a:pt x="152400" y="52388"/>
                </a:lnTo>
                <a:lnTo>
                  <a:pt x="169069" y="45244"/>
                </a:lnTo>
                <a:lnTo>
                  <a:pt x="145256" y="0"/>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8" name="Forma libre 97"/>
          <p:cNvSpPr/>
          <p:nvPr/>
        </p:nvSpPr>
        <p:spPr>
          <a:xfrm>
            <a:off x="1228830" y="4542858"/>
            <a:ext cx="661988" cy="838200"/>
          </a:xfrm>
          <a:custGeom>
            <a:avLst/>
            <a:gdLst>
              <a:gd name="connsiteX0" fmla="*/ 119063 w 661988"/>
              <a:gd name="connsiteY0" fmla="*/ 0 h 838200"/>
              <a:gd name="connsiteX1" fmla="*/ 109538 w 661988"/>
              <a:gd name="connsiteY1" fmla="*/ 61912 h 838200"/>
              <a:gd name="connsiteX2" fmla="*/ 33338 w 661988"/>
              <a:gd name="connsiteY2" fmla="*/ 61912 h 838200"/>
              <a:gd name="connsiteX3" fmla="*/ 47625 w 661988"/>
              <a:gd name="connsiteY3" fmla="*/ 152400 h 838200"/>
              <a:gd name="connsiteX4" fmla="*/ 61913 w 661988"/>
              <a:gd name="connsiteY4" fmla="*/ 180975 h 838200"/>
              <a:gd name="connsiteX5" fmla="*/ 61913 w 661988"/>
              <a:gd name="connsiteY5" fmla="*/ 242887 h 838200"/>
              <a:gd name="connsiteX6" fmla="*/ 61913 w 661988"/>
              <a:gd name="connsiteY6" fmla="*/ 290512 h 838200"/>
              <a:gd name="connsiteX7" fmla="*/ 47625 w 661988"/>
              <a:gd name="connsiteY7" fmla="*/ 314325 h 838200"/>
              <a:gd name="connsiteX8" fmla="*/ 42863 w 661988"/>
              <a:gd name="connsiteY8" fmla="*/ 347662 h 838200"/>
              <a:gd name="connsiteX9" fmla="*/ 61913 w 661988"/>
              <a:gd name="connsiteY9" fmla="*/ 404812 h 838200"/>
              <a:gd name="connsiteX10" fmla="*/ 57150 w 661988"/>
              <a:gd name="connsiteY10" fmla="*/ 447675 h 838200"/>
              <a:gd name="connsiteX11" fmla="*/ 42863 w 661988"/>
              <a:gd name="connsiteY11" fmla="*/ 466725 h 838200"/>
              <a:gd name="connsiteX12" fmla="*/ 4763 w 661988"/>
              <a:gd name="connsiteY12" fmla="*/ 466725 h 838200"/>
              <a:gd name="connsiteX13" fmla="*/ 0 w 661988"/>
              <a:gd name="connsiteY13" fmla="*/ 490537 h 838200"/>
              <a:gd name="connsiteX14" fmla="*/ 28575 w 661988"/>
              <a:gd name="connsiteY14" fmla="*/ 533400 h 838200"/>
              <a:gd name="connsiteX15" fmla="*/ 42863 w 661988"/>
              <a:gd name="connsiteY15" fmla="*/ 585787 h 838200"/>
              <a:gd name="connsiteX16" fmla="*/ 38100 w 661988"/>
              <a:gd name="connsiteY16" fmla="*/ 633412 h 838200"/>
              <a:gd name="connsiteX17" fmla="*/ 57150 w 661988"/>
              <a:gd name="connsiteY17" fmla="*/ 633412 h 838200"/>
              <a:gd name="connsiteX18" fmla="*/ 90488 w 661988"/>
              <a:gd name="connsiteY18" fmla="*/ 638175 h 838200"/>
              <a:gd name="connsiteX19" fmla="*/ 109538 w 661988"/>
              <a:gd name="connsiteY19" fmla="*/ 652462 h 838200"/>
              <a:gd name="connsiteX20" fmla="*/ 109538 w 661988"/>
              <a:gd name="connsiteY20" fmla="*/ 681037 h 838200"/>
              <a:gd name="connsiteX21" fmla="*/ 128588 w 661988"/>
              <a:gd name="connsiteY21" fmla="*/ 752475 h 838200"/>
              <a:gd name="connsiteX22" fmla="*/ 171450 w 661988"/>
              <a:gd name="connsiteY22" fmla="*/ 752475 h 838200"/>
              <a:gd name="connsiteX23" fmla="*/ 171450 w 661988"/>
              <a:gd name="connsiteY23" fmla="*/ 752475 h 838200"/>
              <a:gd name="connsiteX24" fmla="*/ 223838 w 661988"/>
              <a:gd name="connsiteY24" fmla="*/ 823912 h 838200"/>
              <a:gd name="connsiteX25" fmla="*/ 276225 w 661988"/>
              <a:gd name="connsiteY25" fmla="*/ 838200 h 838200"/>
              <a:gd name="connsiteX26" fmla="*/ 290513 w 661988"/>
              <a:gd name="connsiteY26" fmla="*/ 795337 h 838200"/>
              <a:gd name="connsiteX27" fmla="*/ 300038 w 661988"/>
              <a:gd name="connsiteY27" fmla="*/ 747712 h 838200"/>
              <a:gd name="connsiteX28" fmla="*/ 328613 w 661988"/>
              <a:gd name="connsiteY28" fmla="*/ 709612 h 838200"/>
              <a:gd name="connsiteX29" fmla="*/ 342900 w 661988"/>
              <a:gd name="connsiteY29" fmla="*/ 671512 h 838200"/>
              <a:gd name="connsiteX30" fmla="*/ 376238 w 661988"/>
              <a:gd name="connsiteY30" fmla="*/ 681037 h 838200"/>
              <a:gd name="connsiteX31" fmla="*/ 438150 w 661988"/>
              <a:gd name="connsiteY31" fmla="*/ 719137 h 838200"/>
              <a:gd name="connsiteX32" fmla="*/ 476250 w 661988"/>
              <a:gd name="connsiteY32" fmla="*/ 719137 h 838200"/>
              <a:gd name="connsiteX33" fmla="*/ 500063 w 661988"/>
              <a:gd name="connsiteY33" fmla="*/ 719137 h 838200"/>
              <a:gd name="connsiteX34" fmla="*/ 519113 w 661988"/>
              <a:gd name="connsiteY34" fmla="*/ 728662 h 838200"/>
              <a:gd name="connsiteX35" fmla="*/ 571500 w 661988"/>
              <a:gd name="connsiteY35" fmla="*/ 671512 h 838200"/>
              <a:gd name="connsiteX36" fmla="*/ 614363 w 661988"/>
              <a:gd name="connsiteY36" fmla="*/ 690562 h 838200"/>
              <a:gd name="connsiteX37" fmla="*/ 595313 w 661988"/>
              <a:gd name="connsiteY37" fmla="*/ 528637 h 838200"/>
              <a:gd name="connsiteX38" fmla="*/ 661988 w 661988"/>
              <a:gd name="connsiteY38" fmla="*/ 385762 h 838200"/>
              <a:gd name="connsiteX39" fmla="*/ 628650 w 661988"/>
              <a:gd name="connsiteY39" fmla="*/ 357187 h 838200"/>
              <a:gd name="connsiteX40" fmla="*/ 566738 w 661988"/>
              <a:gd name="connsiteY40" fmla="*/ 333375 h 838200"/>
              <a:gd name="connsiteX41" fmla="*/ 528638 w 661988"/>
              <a:gd name="connsiteY41" fmla="*/ 271462 h 838200"/>
              <a:gd name="connsiteX42" fmla="*/ 495300 w 661988"/>
              <a:gd name="connsiteY42" fmla="*/ 195262 h 838200"/>
              <a:gd name="connsiteX43" fmla="*/ 476250 w 661988"/>
              <a:gd name="connsiteY43" fmla="*/ 161925 h 838200"/>
              <a:gd name="connsiteX44" fmla="*/ 433388 w 661988"/>
              <a:gd name="connsiteY44" fmla="*/ 128587 h 838200"/>
              <a:gd name="connsiteX45" fmla="*/ 376238 w 661988"/>
              <a:gd name="connsiteY45" fmla="*/ 95250 h 838200"/>
              <a:gd name="connsiteX46" fmla="*/ 319088 w 661988"/>
              <a:gd name="connsiteY46" fmla="*/ 19050 h 838200"/>
              <a:gd name="connsiteX47" fmla="*/ 119063 w 661988"/>
              <a:gd name="connsiteY47" fmla="*/ 0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61988" h="838200">
                <a:moveTo>
                  <a:pt x="119063" y="0"/>
                </a:moveTo>
                <a:lnTo>
                  <a:pt x="109538" y="61912"/>
                </a:lnTo>
                <a:lnTo>
                  <a:pt x="33338" y="61912"/>
                </a:lnTo>
                <a:lnTo>
                  <a:pt x="47625" y="152400"/>
                </a:lnTo>
                <a:lnTo>
                  <a:pt x="61913" y="180975"/>
                </a:lnTo>
                <a:lnTo>
                  <a:pt x="61913" y="242887"/>
                </a:lnTo>
                <a:lnTo>
                  <a:pt x="61913" y="290512"/>
                </a:lnTo>
                <a:lnTo>
                  <a:pt x="47625" y="314325"/>
                </a:lnTo>
                <a:lnTo>
                  <a:pt x="42863" y="347662"/>
                </a:lnTo>
                <a:lnTo>
                  <a:pt x="61913" y="404812"/>
                </a:lnTo>
                <a:lnTo>
                  <a:pt x="57150" y="447675"/>
                </a:lnTo>
                <a:lnTo>
                  <a:pt x="42863" y="466725"/>
                </a:lnTo>
                <a:lnTo>
                  <a:pt x="4763" y="466725"/>
                </a:lnTo>
                <a:lnTo>
                  <a:pt x="0" y="490537"/>
                </a:lnTo>
                <a:lnTo>
                  <a:pt x="28575" y="533400"/>
                </a:lnTo>
                <a:lnTo>
                  <a:pt x="42863" y="585787"/>
                </a:lnTo>
                <a:lnTo>
                  <a:pt x="38100" y="633412"/>
                </a:lnTo>
                <a:lnTo>
                  <a:pt x="57150" y="633412"/>
                </a:lnTo>
                <a:lnTo>
                  <a:pt x="90488" y="638175"/>
                </a:lnTo>
                <a:lnTo>
                  <a:pt x="109538" y="652462"/>
                </a:lnTo>
                <a:lnTo>
                  <a:pt x="109538" y="681037"/>
                </a:lnTo>
                <a:lnTo>
                  <a:pt x="128588" y="752475"/>
                </a:lnTo>
                <a:lnTo>
                  <a:pt x="171450" y="752475"/>
                </a:lnTo>
                <a:lnTo>
                  <a:pt x="171450" y="752475"/>
                </a:lnTo>
                <a:lnTo>
                  <a:pt x="223838" y="823912"/>
                </a:lnTo>
                <a:lnTo>
                  <a:pt x="276225" y="838200"/>
                </a:lnTo>
                <a:lnTo>
                  <a:pt x="290513" y="795337"/>
                </a:lnTo>
                <a:lnTo>
                  <a:pt x="300038" y="747712"/>
                </a:lnTo>
                <a:lnTo>
                  <a:pt x="328613" y="709612"/>
                </a:lnTo>
                <a:lnTo>
                  <a:pt x="342900" y="671512"/>
                </a:lnTo>
                <a:lnTo>
                  <a:pt x="376238" y="681037"/>
                </a:lnTo>
                <a:lnTo>
                  <a:pt x="438150" y="719137"/>
                </a:lnTo>
                <a:lnTo>
                  <a:pt x="476250" y="719137"/>
                </a:lnTo>
                <a:lnTo>
                  <a:pt x="500063" y="719137"/>
                </a:lnTo>
                <a:lnTo>
                  <a:pt x="519113" y="728662"/>
                </a:lnTo>
                <a:lnTo>
                  <a:pt x="571500" y="671512"/>
                </a:lnTo>
                <a:lnTo>
                  <a:pt x="614363" y="690562"/>
                </a:lnTo>
                <a:lnTo>
                  <a:pt x="595313" y="528637"/>
                </a:lnTo>
                <a:lnTo>
                  <a:pt x="661988" y="385762"/>
                </a:lnTo>
                <a:lnTo>
                  <a:pt x="628650" y="357187"/>
                </a:lnTo>
                <a:lnTo>
                  <a:pt x="566738" y="333375"/>
                </a:lnTo>
                <a:lnTo>
                  <a:pt x="528638" y="271462"/>
                </a:lnTo>
                <a:lnTo>
                  <a:pt x="495300" y="195262"/>
                </a:lnTo>
                <a:lnTo>
                  <a:pt x="476250" y="161925"/>
                </a:lnTo>
                <a:lnTo>
                  <a:pt x="433388" y="128587"/>
                </a:lnTo>
                <a:lnTo>
                  <a:pt x="376238" y="95250"/>
                </a:lnTo>
                <a:lnTo>
                  <a:pt x="319088" y="19050"/>
                </a:lnTo>
                <a:lnTo>
                  <a:pt x="119063" y="0"/>
                </a:lnTo>
                <a:close/>
              </a:path>
            </a:pathLst>
          </a:custGeom>
          <a:solidFill>
            <a:srgbClr val="B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9" name="Forma libre 98"/>
          <p:cNvSpPr/>
          <p:nvPr/>
        </p:nvSpPr>
        <p:spPr>
          <a:xfrm>
            <a:off x="2495655" y="6276408"/>
            <a:ext cx="581025" cy="400050"/>
          </a:xfrm>
          <a:custGeom>
            <a:avLst/>
            <a:gdLst>
              <a:gd name="connsiteX0" fmla="*/ 47625 w 581025"/>
              <a:gd name="connsiteY0" fmla="*/ 204787 h 400050"/>
              <a:gd name="connsiteX1" fmla="*/ 14288 w 581025"/>
              <a:gd name="connsiteY1" fmla="*/ 152400 h 400050"/>
              <a:gd name="connsiteX2" fmla="*/ 0 w 581025"/>
              <a:gd name="connsiteY2" fmla="*/ 128587 h 400050"/>
              <a:gd name="connsiteX3" fmla="*/ 4763 w 581025"/>
              <a:gd name="connsiteY3" fmla="*/ 95250 h 400050"/>
              <a:gd name="connsiteX4" fmla="*/ 38100 w 581025"/>
              <a:gd name="connsiteY4" fmla="*/ 95250 h 400050"/>
              <a:gd name="connsiteX5" fmla="*/ 61913 w 581025"/>
              <a:gd name="connsiteY5" fmla="*/ 95250 h 400050"/>
              <a:gd name="connsiteX6" fmla="*/ 90488 w 581025"/>
              <a:gd name="connsiteY6" fmla="*/ 100012 h 400050"/>
              <a:gd name="connsiteX7" fmla="*/ 104775 w 581025"/>
              <a:gd name="connsiteY7" fmla="*/ 100012 h 400050"/>
              <a:gd name="connsiteX8" fmla="*/ 85725 w 581025"/>
              <a:gd name="connsiteY8" fmla="*/ 76200 h 400050"/>
              <a:gd name="connsiteX9" fmla="*/ 95250 w 581025"/>
              <a:gd name="connsiteY9" fmla="*/ 61912 h 400050"/>
              <a:gd name="connsiteX10" fmla="*/ 133350 w 581025"/>
              <a:gd name="connsiteY10" fmla="*/ 85725 h 400050"/>
              <a:gd name="connsiteX11" fmla="*/ 180975 w 581025"/>
              <a:gd name="connsiteY11" fmla="*/ 66675 h 400050"/>
              <a:gd name="connsiteX12" fmla="*/ 180975 w 581025"/>
              <a:gd name="connsiteY12" fmla="*/ 66675 h 400050"/>
              <a:gd name="connsiteX13" fmla="*/ 233363 w 581025"/>
              <a:gd name="connsiteY13" fmla="*/ 0 h 400050"/>
              <a:gd name="connsiteX14" fmla="*/ 247650 w 581025"/>
              <a:gd name="connsiteY14" fmla="*/ 9525 h 400050"/>
              <a:gd name="connsiteX15" fmla="*/ 295275 w 581025"/>
              <a:gd name="connsiteY15" fmla="*/ 66675 h 400050"/>
              <a:gd name="connsiteX16" fmla="*/ 338138 w 581025"/>
              <a:gd name="connsiteY16" fmla="*/ 66675 h 400050"/>
              <a:gd name="connsiteX17" fmla="*/ 323850 w 581025"/>
              <a:gd name="connsiteY17" fmla="*/ 104775 h 400050"/>
              <a:gd name="connsiteX18" fmla="*/ 357188 w 581025"/>
              <a:gd name="connsiteY18" fmla="*/ 142875 h 400050"/>
              <a:gd name="connsiteX19" fmla="*/ 414338 w 581025"/>
              <a:gd name="connsiteY19" fmla="*/ 123825 h 400050"/>
              <a:gd name="connsiteX20" fmla="*/ 423863 w 581025"/>
              <a:gd name="connsiteY20" fmla="*/ 161925 h 400050"/>
              <a:gd name="connsiteX21" fmla="*/ 457200 w 581025"/>
              <a:gd name="connsiteY21" fmla="*/ 166687 h 400050"/>
              <a:gd name="connsiteX22" fmla="*/ 457200 w 581025"/>
              <a:gd name="connsiteY22" fmla="*/ 180975 h 400050"/>
              <a:gd name="connsiteX23" fmla="*/ 581025 w 581025"/>
              <a:gd name="connsiteY23" fmla="*/ 195262 h 400050"/>
              <a:gd name="connsiteX24" fmla="*/ 561975 w 581025"/>
              <a:gd name="connsiteY24" fmla="*/ 247650 h 400050"/>
              <a:gd name="connsiteX25" fmla="*/ 576263 w 581025"/>
              <a:gd name="connsiteY25" fmla="*/ 295275 h 400050"/>
              <a:gd name="connsiteX26" fmla="*/ 571500 w 581025"/>
              <a:gd name="connsiteY26" fmla="*/ 342900 h 400050"/>
              <a:gd name="connsiteX27" fmla="*/ 485775 w 581025"/>
              <a:gd name="connsiteY27" fmla="*/ 319087 h 400050"/>
              <a:gd name="connsiteX28" fmla="*/ 485775 w 581025"/>
              <a:gd name="connsiteY28" fmla="*/ 300037 h 400050"/>
              <a:gd name="connsiteX29" fmla="*/ 466725 w 581025"/>
              <a:gd name="connsiteY29" fmla="*/ 300037 h 400050"/>
              <a:gd name="connsiteX30" fmla="*/ 447675 w 581025"/>
              <a:gd name="connsiteY30" fmla="*/ 314325 h 400050"/>
              <a:gd name="connsiteX31" fmla="*/ 395288 w 581025"/>
              <a:gd name="connsiteY31" fmla="*/ 338137 h 400050"/>
              <a:gd name="connsiteX32" fmla="*/ 342900 w 581025"/>
              <a:gd name="connsiteY32" fmla="*/ 371475 h 400050"/>
              <a:gd name="connsiteX33" fmla="*/ 285750 w 581025"/>
              <a:gd name="connsiteY33" fmla="*/ 395287 h 400050"/>
              <a:gd name="connsiteX34" fmla="*/ 247650 w 581025"/>
              <a:gd name="connsiteY34" fmla="*/ 400050 h 400050"/>
              <a:gd name="connsiteX35" fmla="*/ 200025 w 581025"/>
              <a:gd name="connsiteY35" fmla="*/ 381000 h 400050"/>
              <a:gd name="connsiteX36" fmla="*/ 147638 w 581025"/>
              <a:gd name="connsiteY36" fmla="*/ 371475 h 400050"/>
              <a:gd name="connsiteX37" fmla="*/ 109538 w 581025"/>
              <a:gd name="connsiteY37" fmla="*/ 376237 h 400050"/>
              <a:gd name="connsiteX38" fmla="*/ 95250 w 581025"/>
              <a:gd name="connsiteY38" fmla="*/ 361950 h 400050"/>
              <a:gd name="connsiteX39" fmla="*/ 52388 w 581025"/>
              <a:gd name="connsiteY39" fmla="*/ 342900 h 400050"/>
              <a:gd name="connsiteX40" fmla="*/ 4763 w 581025"/>
              <a:gd name="connsiteY40" fmla="*/ 328612 h 400050"/>
              <a:gd name="connsiteX41" fmla="*/ 0 w 581025"/>
              <a:gd name="connsiteY41" fmla="*/ 314325 h 400050"/>
              <a:gd name="connsiteX42" fmla="*/ 23813 w 581025"/>
              <a:gd name="connsiteY42" fmla="*/ 295275 h 400050"/>
              <a:gd name="connsiteX43" fmla="*/ 23813 w 581025"/>
              <a:gd name="connsiteY43" fmla="*/ 280987 h 400050"/>
              <a:gd name="connsiteX44" fmla="*/ 47625 w 581025"/>
              <a:gd name="connsiteY44" fmla="*/ 271462 h 400050"/>
              <a:gd name="connsiteX45" fmla="*/ 47625 w 581025"/>
              <a:gd name="connsiteY45" fmla="*/ 204787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81025" h="400050">
                <a:moveTo>
                  <a:pt x="47625" y="204787"/>
                </a:moveTo>
                <a:lnTo>
                  <a:pt x="14288" y="152400"/>
                </a:lnTo>
                <a:lnTo>
                  <a:pt x="0" y="128587"/>
                </a:lnTo>
                <a:lnTo>
                  <a:pt x="4763" y="95250"/>
                </a:lnTo>
                <a:lnTo>
                  <a:pt x="38100" y="95250"/>
                </a:lnTo>
                <a:lnTo>
                  <a:pt x="61913" y="95250"/>
                </a:lnTo>
                <a:lnTo>
                  <a:pt x="90488" y="100012"/>
                </a:lnTo>
                <a:lnTo>
                  <a:pt x="104775" y="100012"/>
                </a:lnTo>
                <a:lnTo>
                  <a:pt x="85725" y="76200"/>
                </a:lnTo>
                <a:lnTo>
                  <a:pt x="95250" y="61912"/>
                </a:lnTo>
                <a:lnTo>
                  <a:pt x="133350" y="85725"/>
                </a:lnTo>
                <a:lnTo>
                  <a:pt x="180975" y="66675"/>
                </a:lnTo>
                <a:lnTo>
                  <a:pt x="180975" y="66675"/>
                </a:lnTo>
                <a:lnTo>
                  <a:pt x="233363" y="0"/>
                </a:lnTo>
                <a:lnTo>
                  <a:pt x="247650" y="9525"/>
                </a:lnTo>
                <a:lnTo>
                  <a:pt x="295275" y="66675"/>
                </a:lnTo>
                <a:lnTo>
                  <a:pt x="338138" y="66675"/>
                </a:lnTo>
                <a:lnTo>
                  <a:pt x="323850" y="104775"/>
                </a:lnTo>
                <a:lnTo>
                  <a:pt x="357188" y="142875"/>
                </a:lnTo>
                <a:lnTo>
                  <a:pt x="414338" y="123825"/>
                </a:lnTo>
                <a:lnTo>
                  <a:pt x="423863" y="161925"/>
                </a:lnTo>
                <a:lnTo>
                  <a:pt x="457200" y="166687"/>
                </a:lnTo>
                <a:lnTo>
                  <a:pt x="457200" y="180975"/>
                </a:lnTo>
                <a:lnTo>
                  <a:pt x="581025" y="195262"/>
                </a:lnTo>
                <a:lnTo>
                  <a:pt x="561975" y="247650"/>
                </a:lnTo>
                <a:lnTo>
                  <a:pt x="576263" y="295275"/>
                </a:lnTo>
                <a:lnTo>
                  <a:pt x="571500" y="342900"/>
                </a:lnTo>
                <a:lnTo>
                  <a:pt x="485775" y="319087"/>
                </a:lnTo>
                <a:lnTo>
                  <a:pt x="485775" y="300037"/>
                </a:lnTo>
                <a:lnTo>
                  <a:pt x="466725" y="300037"/>
                </a:lnTo>
                <a:lnTo>
                  <a:pt x="447675" y="314325"/>
                </a:lnTo>
                <a:lnTo>
                  <a:pt x="395288" y="338137"/>
                </a:lnTo>
                <a:lnTo>
                  <a:pt x="342900" y="371475"/>
                </a:lnTo>
                <a:lnTo>
                  <a:pt x="285750" y="395287"/>
                </a:lnTo>
                <a:lnTo>
                  <a:pt x="247650" y="400050"/>
                </a:lnTo>
                <a:lnTo>
                  <a:pt x="200025" y="381000"/>
                </a:lnTo>
                <a:lnTo>
                  <a:pt x="147638" y="371475"/>
                </a:lnTo>
                <a:lnTo>
                  <a:pt x="109538" y="376237"/>
                </a:lnTo>
                <a:lnTo>
                  <a:pt x="95250" y="361950"/>
                </a:lnTo>
                <a:lnTo>
                  <a:pt x="52388" y="342900"/>
                </a:lnTo>
                <a:lnTo>
                  <a:pt x="4763" y="328612"/>
                </a:lnTo>
                <a:lnTo>
                  <a:pt x="0" y="314325"/>
                </a:lnTo>
                <a:lnTo>
                  <a:pt x="23813" y="295275"/>
                </a:lnTo>
                <a:lnTo>
                  <a:pt x="23813" y="280987"/>
                </a:lnTo>
                <a:lnTo>
                  <a:pt x="47625" y="271462"/>
                </a:lnTo>
                <a:lnTo>
                  <a:pt x="47625" y="204787"/>
                </a:lnTo>
                <a:close/>
              </a:path>
            </a:pathLst>
          </a:cu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0" name="Forma libre 99"/>
          <p:cNvSpPr/>
          <p:nvPr/>
        </p:nvSpPr>
        <p:spPr>
          <a:xfrm>
            <a:off x="3057630" y="6347845"/>
            <a:ext cx="476250" cy="447675"/>
          </a:xfrm>
          <a:custGeom>
            <a:avLst/>
            <a:gdLst>
              <a:gd name="connsiteX0" fmla="*/ 47625 w 476250"/>
              <a:gd name="connsiteY0" fmla="*/ 104775 h 447675"/>
              <a:gd name="connsiteX1" fmla="*/ 0 w 476250"/>
              <a:gd name="connsiteY1" fmla="*/ 185738 h 447675"/>
              <a:gd name="connsiteX2" fmla="*/ 23813 w 476250"/>
              <a:gd name="connsiteY2" fmla="*/ 223838 h 447675"/>
              <a:gd name="connsiteX3" fmla="*/ 19050 w 476250"/>
              <a:gd name="connsiteY3" fmla="*/ 266700 h 447675"/>
              <a:gd name="connsiteX4" fmla="*/ 80963 w 476250"/>
              <a:gd name="connsiteY4" fmla="*/ 295275 h 447675"/>
              <a:gd name="connsiteX5" fmla="*/ 180975 w 476250"/>
              <a:gd name="connsiteY5" fmla="*/ 361950 h 447675"/>
              <a:gd name="connsiteX6" fmla="*/ 228600 w 476250"/>
              <a:gd name="connsiteY6" fmla="*/ 414338 h 447675"/>
              <a:gd name="connsiteX7" fmla="*/ 257175 w 476250"/>
              <a:gd name="connsiteY7" fmla="*/ 447675 h 447675"/>
              <a:gd name="connsiteX8" fmla="*/ 276225 w 476250"/>
              <a:gd name="connsiteY8" fmla="*/ 381000 h 447675"/>
              <a:gd name="connsiteX9" fmla="*/ 276225 w 476250"/>
              <a:gd name="connsiteY9" fmla="*/ 381000 h 447675"/>
              <a:gd name="connsiteX10" fmla="*/ 252413 w 476250"/>
              <a:gd name="connsiteY10" fmla="*/ 338138 h 447675"/>
              <a:gd name="connsiteX11" fmla="*/ 314325 w 476250"/>
              <a:gd name="connsiteY11" fmla="*/ 242888 h 447675"/>
              <a:gd name="connsiteX12" fmla="*/ 476250 w 476250"/>
              <a:gd name="connsiteY12" fmla="*/ 223838 h 447675"/>
              <a:gd name="connsiteX13" fmla="*/ 471488 w 476250"/>
              <a:gd name="connsiteY13" fmla="*/ 180975 h 447675"/>
              <a:gd name="connsiteX14" fmla="*/ 433388 w 476250"/>
              <a:gd name="connsiteY14" fmla="*/ 161925 h 447675"/>
              <a:gd name="connsiteX15" fmla="*/ 414338 w 476250"/>
              <a:gd name="connsiteY15" fmla="*/ 128588 h 447675"/>
              <a:gd name="connsiteX16" fmla="*/ 328613 w 476250"/>
              <a:gd name="connsiteY16" fmla="*/ 57150 h 447675"/>
              <a:gd name="connsiteX17" fmla="*/ 295275 w 476250"/>
              <a:gd name="connsiteY17" fmla="*/ 47625 h 447675"/>
              <a:gd name="connsiteX18" fmla="*/ 285750 w 476250"/>
              <a:gd name="connsiteY18" fmla="*/ 9525 h 447675"/>
              <a:gd name="connsiteX19" fmla="*/ 257175 w 476250"/>
              <a:gd name="connsiteY19" fmla="*/ 9525 h 447675"/>
              <a:gd name="connsiteX20" fmla="*/ 200025 w 476250"/>
              <a:gd name="connsiteY20" fmla="*/ 42863 h 447675"/>
              <a:gd name="connsiteX21" fmla="*/ 176213 w 476250"/>
              <a:gd name="connsiteY21" fmla="*/ 71438 h 447675"/>
              <a:gd name="connsiteX22" fmla="*/ 166688 w 476250"/>
              <a:gd name="connsiteY22" fmla="*/ 61913 h 447675"/>
              <a:gd name="connsiteX23" fmla="*/ 138113 w 476250"/>
              <a:gd name="connsiteY23" fmla="*/ 52388 h 447675"/>
              <a:gd name="connsiteX24" fmla="*/ 114300 w 476250"/>
              <a:gd name="connsiteY24" fmla="*/ 23813 h 447675"/>
              <a:gd name="connsiteX25" fmla="*/ 100013 w 476250"/>
              <a:gd name="connsiteY25" fmla="*/ 0 h 447675"/>
              <a:gd name="connsiteX26" fmla="*/ 80963 w 476250"/>
              <a:gd name="connsiteY26" fmla="*/ 9525 h 447675"/>
              <a:gd name="connsiteX27" fmla="*/ 80963 w 476250"/>
              <a:gd name="connsiteY27" fmla="*/ 28575 h 447675"/>
              <a:gd name="connsiteX28" fmla="*/ 47625 w 476250"/>
              <a:gd name="connsiteY28" fmla="*/ 1047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6250" h="447675">
                <a:moveTo>
                  <a:pt x="47625" y="104775"/>
                </a:moveTo>
                <a:lnTo>
                  <a:pt x="0" y="185738"/>
                </a:lnTo>
                <a:lnTo>
                  <a:pt x="23813" y="223838"/>
                </a:lnTo>
                <a:lnTo>
                  <a:pt x="19050" y="266700"/>
                </a:lnTo>
                <a:lnTo>
                  <a:pt x="80963" y="295275"/>
                </a:lnTo>
                <a:lnTo>
                  <a:pt x="180975" y="361950"/>
                </a:lnTo>
                <a:lnTo>
                  <a:pt x="228600" y="414338"/>
                </a:lnTo>
                <a:lnTo>
                  <a:pt x="257175" y="447675"/>
                </a:lnTo>
                <a:lnTo>
                  <a:pt x="276225" y="381000"/>
                </a:lnTo>
                <a:lnTo>
                  <a:pt x="276225" y="381000"/>
                </a:lnTo>
                <a:lnTo>
                  <a:pt x="252413" y="338138"/>
                </a:lnTo>
                <a:lnTo>
                  <a:pt x="314325" y="242888"/>
                </a:lnTo>
                <a:lnTo>
                  <a:pt x="476250" y="223838"/>
                </a:lnTo>
                <a:lnTo>
                  <a:pt x="471488" y="180975"/>
                </a:lnTo>
                <a:lnTo>
                  <a:pt x="433388" y="161925"/>
                </a:lnTo>
                <a:lnTo>
                  <a:pt x="414338" y="128588"/>
                </a:lnTo>
                <a:lnTo>
                  <a:pt x="328613" y="57150"/>
                </a:lnTo>
                <a:lnTo>
                  <a:pt x="295275" y="47625"/>
                </a:lnTo>
                <a:lnTo>
                  <a:pt x="285750" y="9525"/>
                </a:lnTo>
                <a:lnTo>
                  <a:pt x="257175" y="9525"/>
                </a:lnTo>
                <a:lnTo>
                  <a:pt x="200025" y="42863"/>
                </a:lnTo>
                <a:lnTo>
                  <a:pt x="176213" y="71438"/>
                </a:lnTo>
                <a:lnTo>
                  <a:pt x="166688" y="61913"/>
                </a:lnTo>
                <a:lnTo>
                  <a:pt x="138113" y="52388"/>
                </a:lnTo>
                <a:lnTo>
                  <a:pt x="114300" y="23813"/>
                </a:lnTo>
                <a:lnTo>
                  <a:pt x="100013" y="0"/>
                </a:lnTo>
                <a:lnTo>
                  <a:pt x="80963" y="9525"/>
                </a:lnTo>
                <a:lnTo>
                  <a:pt x="80963" y="28575"/>
                </a:lnTo>
                <a:lnTo>
                  <a:pt x="47625" y="104775"/>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1" name="Forma libre 100"/>
          <p:cNvSpPr/>
          <p:nvPr/>
        </p:nvSpPr>
        <p:spPr>
          <a:xfrm>
            <a:off x="2309918" y="5923983"/>
            <a:ext cx="214312" cy="247650"/>
          </a:xfrm>
          <a:custGeom>
            <a:avLst/>
            <a:gdLst>
              <a:gd name="connsiteX0" fmla="*/ 166687 w 214312"/>
              <a:gd name="connsiteY0" fmla="*/ 0 h 247650"/>
              <a:gd name="connsiteX1" fmla="*/ 119062 w 214312"/>
              <a:gd name="connsiteY1" fmla="*/ 19050 h 247650"/>
              <a:gd name="connsiteX2" fmla="*/ 109537 w 214312"/>
              <a:gd name="connsiteY2" fmla="*/ 19050 h 247650"/>
              <a:gd name="connsiteX3" fmla="*/ 90487 w 214312"/>
              <a:gd name="connsiteY3" fmla="*/ 23812 h 247650"/>
              <a:gd name="connsiteX4" fmla="*/ 80962 w 214312"/>
              <a:gd name="connsiteY4" fmla="*/ 42862 h 247650"/>
              <a:gd name="connsiteX5" fmla="*/ 71437 w 214312"/>
              <a:gd name="connsiteY5" fmla="*/ 33337 h 247650"/>
              <a:gd name="connsiteX6" fmla="*/ 66675 w 214312"/>
              <a:gd name="connsiteY6" fmla="*/ 42862 h 247650"/>
              <a:gd name="connsiteX7" fmla="*/ 66675 w 214312"/>
              <a:gd name="connsiteY7" fmla="*/ 76200 h 247650"/>
              <a:gd name="connsiteX8" fmla="*/ 52387 w 214312"/>
              <a:gd name="connsiteY8" fmla="*/ 76200 h 247650"/>
              <a:gd name="connsiteX9" fmla="*/ 47625 w 214312"/>
              <a:gd name="connsiteY9" fmla="*/ 90487 h 247650"/>
              <a:gd name="connsiteX10" fmla="*/ 38100 w 214312"/>
              <a:gd name="connsiteY10" fmla="*/ 100012 h 247650"/>
              <a:gd name="connsiteX11" fmla="*/ 23812 w 214312"/>
              <a:gd name="connsiteY11" fmla="*/ 114300 h 247650"/>
              <a:gd name="connsiteX12" fmla="*/ 0 w 214312"/>
              <a:gd name="connsiteY12" fmla="*/ 142875 h 247650"/>
              <a:gd name="connsiteX13" fmla="*/ 9525 w 214312"/>
              <a:gd name="connsiteY13" fmla="*/ 152400 h 247650"/>
              <a:gd name="connsiteX14" fmla="*/ 28575 w 214312"/>
              <a:gd name="connsiteY14" fmla="*/ 166687 h 247650"/>
              <a:gd name="connsiteX15" fmla="*/ 47625 w 214312"/>
              <a:gd name="connsiteY15" fmla="*/ 176212 h 247650"/>
              <a:gd name="connsiteX16" fmla="*/ 61912 w 214312"/>
              <a:gd name="connsiteY16" fmla="*/ 209550 h 247650"/>
              <a:gd name="connsiteX17" fmla="*/ 71437 w 214312"/>
              <a:gd name="connsiteY17" fmla="*/ 214312 h 247650"/>
              <a:gd name="connsiteX18" fmla="*/ 95250 w 214312"/>
              <a:gd name="connsiteY18" fmla="*/ 200025 h 247650"/>
              <a:gd name="connsiteX19" fmla="*/ 104775 w 214312"/>
              <a:gd name="connsiteY19" fmla="*/ 176212 h 247650"/>
              <a:gd name="connsiteX20" fmla="*/ 133350 w 214312"/>
              <a:gd name="connsiteY20" fmla="*/ 185737 h 247650"/>
              <a:gd name="connsiteX21" fmla="*/ 119062 w 214312"/>
              <a:gd name="connsiteY21" fmla="*/ 209550 h 247650"/>
              <a:gd name="connsiteX22" fmla="*/ 147637 w 214312"/>
              <a:gd name="connsiteY22" fmla="*/ 195262 h 247650"/>
              <a:gd name="connsiteX23" fmla="*/ 157162 w 214312"/>
              <a:gd name="connsiteY23" fmla="*/ 233362 h 247650"/>
              <a:gd name="connsiteX24" fmla="*/ 166687 w 214312"/>
              <a:gd name="connsiteY24" fmla="*/ 247650 h 247650"/>
              <a:gd name="connsiteX25" fmla="*/ 185737 w 214312"/>
              <a:gd name="connsiteY25" fmla="*/ 233362 h 247650"/>
              <a:gd name="connsiteX26" fmla="*/ 204787 w 214312"/>
              <a:gd name="connsiteY26" fmla="*/ 209550 h 247650"/>
              <a:gd name="connsiteX27" fmla="*/ 209550 w 214312"/>
              <a:gd name="connsiteY27" fmla="*/ 200025 h 247650"/>
              <a:gd name="connsiteX28" fmla="*/ 214312 w 214312"/>
              <a:gd name="connsiteY28" fmla="*/ 180975 h 247650"/>
              <a:gd name="connsiteX29" fmla="*/ 214312 w 214312"/>
              <a:gd name="connsiteY29" fmla="*/ 161925 h 247650"/>
              <a:gd name="connsiteX30" fmla="*/ 214312 w 214312"/>
              <a:gd name="connsiteY30" fmla="*/ 138112 h 247650"/>
              <a:gd name="connsiteX31" fmla="*/ 214312 w 214312"/>
              <a:gd name="connsiteY31" fmla="*/ 114300 h 247650"/>
              <a:gd name="connsiteX32" fmla="*/ 209550 w 214312"/>
              <a:gd name="connsiteY32" fmla="*/ 109537 h 247650"/>
              <a:gd name="connsiteX33" fmla="*/ 185737 w 214312"/>
              <a:gd name="connsiteY33" fmla="*/ 138112 h 247650"/>
              <a:gd name="connsiteX34" fmla="*/ 171450 w 214312"/>
              <a:gd name="connsiteY34" fmla="*/ 123825 h 247650"/>
              <a:gd name="connsiteX35" fmla="*/ 166687 w 214312"/>
              <a:gd name="connsiteY35" fmla="*/ 104775 h 247650"/>
              <a:gd name="connsiteX36" fmla="*/ 180975 w 214312"/>
              <a:gd name="connsiteY36" fmla="*/ 80962 h 247650"/>
              <a:gd name="connsiteX37" fmla="*/ 180975 w 214312"/>
              <a:gd name="connsiteY37" fmla="*/ 71437 h 247650"/>
              <a:gd name="connsiteX38" fmla="*/ 190500 w 214312"/>
              <a:gd name="connsiteY38" fmla="*/ 66675 h 247650"/>
              <a:gd name="connsiteX39" fmla="*/ 200025 w 214312"/>
              <a:gd name="connsiteY39" fmla="*/ 66675 h 247650"/>
              <a:gd name="connsiteX40" fmla="*/ 214312 w 214312"/>
              <a:gd name="connsiteY40" fmla="*/ 47625 h 247650"/>
              <a:gd name="connsiteX41" fmla="*/ 214312 w 214312"/>
              <a:gd name="connsiteY41" fmla="*/ 33337 h 247650"/>
              <a:gd name="connsiteX42" fmla="*/ 166687 w 214312"/>
              <a:gd name="connsiteY42" fmla="*/ 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312" h="247650">
                <a:moveTo>
                  <a:pt x="166687" y="0"/>
                </a:moveTo>
                <a:lnTo>
                  <a:pt x="119062" y="19050"/>
                </a:lnTo>
                <a:lnTo>
                  <a:pt x="109537" y="19050"/>
                </a:lnTo>
                <a:lnTo>
                  <a:pt x="90487" y="23812"/>
                </a:lnTo>
                <a:lnTo>
                  <a:pt x="80962" y="42862"/>
                </a:lnTo>
                <a:lnTo>
                  <a:pt x="71437" y="33337"/>
                </a:lnTo>
                <a:lnTo>
                  <a:pt x="66675" y="42862"/>
                </a:lnTo>
                <a:lnTo>
                  <a:pt x="66675" y="76200"/>
                </a:lnTo>
                <a:lnTo>
                  <a:pt x="52387" y="76200"/>
                </a:lnTo>
                <a:lnTo>
                  <a:pt x="47625" y="90487"/>
                </a:lnTo>
                <a:lnTo>
                  <a:pt x="38100" y="100012"/>
                </a:lnTo>
                <a:lnTo>
                  <a:pt x="23812" y="114300"/>
                </a:lnTo>
                <a:lnTo>
                  <a:pt x="0" y="142875"/>
                </a:lnTo>
                <a:lnTo>
                  <a:pt x="9525" y="152400"/>
                </a:lnTo>
                <a:lnTo>
                  <a:pt x="28575" y="166687"/>
                </a:lnTo>
                <a:lnTo>
                  <a:pt x="47625" y="176212"/>
                </a:lnTo>
                <a:lnTo>
                  <a:pt x="61912" y="209550"/>
                </a:lnTo>
                <a:lnTo>
                  <a:pt x="71437" y="214312"/>
                </a:lnTo>
                <a:lnTo>
                  <a:pt x="95250" y="200025"/>
                </a:lnTo>
                <a:lnTo>
                  <a:pt x="104775" y="176212"/>
                </a:lnTo>
                <a:lnTo>
                  <a:pt x="133350" y="185737"/>
                </a:lnTo>
                <a:lnTo>
                  <a:pt x="119062" y="209550"/>
                </a:lnTo>
                <a:lnTo>
                  <a:pt x="147637" y="195262"/>
                </a:lnTo>
                <a:lnTo>
                  <a:pt x="157162" y="233362"/>
                </a:lnTo>
                <a:lnTo>
                  <a:pt x="166687" y="247650"/>
                </a:lnTo>
                <a:lnTo>
                  <a:pt x="185737" y="233362"/>
                </a:lnTo>
                <a:lnTo>
                  <a:pt x="204787" y="209550"/>
                </a:lnTo>
                <a:lnTo>
                  <a:pt x="209550" y="200025"/>
                </a:lnTo>
                <a:lnTo>
                  <a:pt x="214312" y="180975"/>
                </a:lnTo>
                <a:lnTo>
                  <a:pt x="214312" y="161925"/>
                </a:lnTo>
                <a:lnTo>
                  <a:pt x="214312" y="138112"/>
                </a:lnTo>
                <a:lnTo>
                  <a:pt x="214312" y="114300"/>
                </a:lnTo>
                <a:lnTo>
                  <a:pt x="209550" y="109537"/>
                </a:lnTo>
                <a:lnTo>
                  <a:pt x="185737" y="138112"/>
                </a:lnTo>
                <a:lnTo>
                  <a:pt x="171450" y="123825"/>
                </a:lnTo>
                <a:lnTo>
                  <a:pt x="166687" y="104775"/>
                </a:lnTo>
                <a:lnTo>
                  <a:pt x="180975" y="80962"/>
                </a:lnTo>
                <a:lnTo>
                  <a:pt x="180975" y="71437"/>
                </a:lnTo>
                <a:lnTo>
                  <a:pt x="190500" y="66675"/>
                </a:lnTo>
                <a:lnTo>
                  <a:pt x="200025" y="66675"/>
                </a:lnTo>
                <a:lnTo>
                  <a:pt x="214312" y="47625"/>
                </a:lnTo>
                <a:lnTo>
                  <a:pt x="214312" y="33337"/>
                </a:lnTo>
                <a:lnTo>
                  <a:pt x="166687" y="0"/>
                </a:lnTo>
                <a:close/>
              </a:path>
            </a:pathLst>
          </a:custGeom>
          <a:solidFill>
            <a:srgbClr val="B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5" name="Forma libre 104"/>
          <p:cNvSpPr/>
          <p:nvPr/>
        </p:nvSpPr>
        <p:spPr>
          <a:xfrm>
            <a:off x="1957493" y="5795395"/>
            <a:ext cx="109537" cy="104775"/>
          </a:xfrm>
          <a:custGeom>
            <a:avLst/>
            <a:gdLst>
              <a:gd name="connsiteX0" fmla="*/ 0 w 109537"/>
              <a:gd name="connsiteY0" fmla="*/ 85725 h 104775"/>
              <a:gd name="connsiteX1" fmla="*/ 52387 w 109537"/>
              <a:gd name="connsiteY1" fmla="*/ 104775 h 104775"/>
              <a:gd name="connsiteX2" fmla="*/ 109537 w 109537"/>
              <a:gd name="connsiteY2" fmla="*/ 61913 h 104775"/>
              <a:gd name="connsiteX3" fmla="*/ 95250 w 109537"/>
              <a:gd name="connsiteY3" fmla="*/ 47625 h 104775"/>
              <a:gd name="connsiteX4" fmla="*/ 85725 w 109537"/>
              <a:gd name="connsiteY4" fmla="*/ 14288 h 104775"/>
              <a:gd name="connsiteX5" fmla="*/ 47625 w 109537"/>
              <a:gd name="connsiteY5" fmla="*/ 0 h 104775"/>
              <a:gd name="connsiteX6" fmla="*/ 19050 w 109537"/>
              <a:gd name="connsiteY6" fmla="*/ 19050 h 104775"/>
              <a:gd name="connsiteX7" fmla="*/ 0 w 109537"/>
              <a:gd name="connsiteY7" fmla="*/ 85725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537" h="104775">
                <a:moveTo>
                  <a:pt x="0" y="85725"/>
                </a:moveTo>
                <a:lnTo>
                  <a:pt x="52387" y="104775"/>
                </a:lnTo>
                <a:lnTo>
                  <a:pt x="109537" y="61913"/>
                </a:lnTo>
                <a:lnTo>
                  <a:pt x="95250" y="47625"/>
                </a:lnTo>
                <a:lnTo>
                  <a:pt x="85725" y="14288"/>
                </a:lnTo>
                <a:lnTo>
                  <a:pt x="47625" y="0"/>
                </a:lnTo>
                <a:lnTo>
                  <a:pt x="19050" y="19050"/>
                </a:lnTo>
                <a:lnTo>
                  <a:pt x="0" y="85725"/>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7" name="Forma libre 106"/>
          <p:cNvSpPr/>
          <p:nvPr/>
        </p:nvSpPr>
        <p:spPr>
          <a:xfrm>
            <a:off x="1166918" y="5166745"/>
            <a:ext cx="466725" cy="642938"/>
          </a:xfrm>
          <a:custGeom>
            <a:avLst/>
            <a:gdLst>
              <a:gd name="connsiteX0" fmla="*/ 109537 w 466725"/>
              <a:gd name="connsiteY0" fmla="*/ 0 h 642938"/>
              <a:gd name="connsiteX1" fmla="*/ 90487 w 466725"/>
              <a:gd name="connsiteY1" fmla="*/ 61913 h 642938"/>
              <a:gd name="connsiteX2" fmla="*/ 47625 w 466725"/>
              <a:gd name="connsiteY2" fmla="*/ 80963 h 642938"/>
              <a:gd name="connsiteX3" fmla="*/ 19050 w 466725"/>
              <a:gd name="connsiteY3" fmla="*/ 90488 h 642938"/>
              <a:gd name="connsiteX4" fmla="*/ 0 w 466725"/>
              <a:gd name="connsiteY4" fmla="*/ 128588 h 642938"/>
              <a:gd name="connsiteX5" fmla="*/ 0 w 466725"/>
              <a:gd name="connsiteY5" fmla="*/ 171450 h 642938"/>
              <a:gd name="connsiteX6" fmla="*/ 61912 w 466725"/>
              <a:gd name="connsiteY6" fmla="*/ 219075 h 642938"/>
              <a:gd name="connsiteX7" fmla="*/ 109537 w 466725"/>
              <a:gd name="connsiteY7" fmla="*/ 233363 h 642938"/>
              <a:gd name="connsiteX8" fmla="*/ 138112 w 466725"/>
              <a:gd name="connsiteY8" fmla="*/ 242888 h 642938"/>
              <a:gd name="connsiteX9" fmla="*/ 142875 w 466725"/>
              <a:gd name="connsiteY9" fmla="*/ 290513 h 642938"/>
              <a:gd name="connsiteX10" fmla="*/ 166687 w 466725"/>
              <a:gd name="connsiteY10" fmla="*/ 323850 h 642938"/>
              <a:gd name="connsiteX11" fmla="*/ 200025 w 466725"/>
              <a:gd name="connsiteY11" fmla="*/ 357188 h 642938"/>
              <a:gd name="connsiteX12" fmla="*/ 233362 w 466725"/>
              <a:gd name="connsiteY12" fmla="*/ 371475 h 642938"/>
              <a:gd name="connsiteX13" fmla="*/ 261937 w 466725"/>
              <a:gd name="connsiteY13" fmla="*/ 419100 h 642938"/>
              <a:gd name="connsiteX14" fmla="*/ 295275 w 466725"/>
              <a:gd name="connsiteY14" fmla="*/ 428625 h 642938"/>
              <a:gd name="connsiteX15" fmla="*/ 314325 w 466725"/>
              <a:gd name="connsiteY15" fmla="*/ 481013 h 642938"/>
              <a:gd name="connsiteX16" fmla="*/ 342900 w 466725"/>
              <a:gd name="connsiteY16" fmla="*/ 509588 h 642938"/>
              <a:gd name="connsiteX17" fmla="*/ 381000 w 466725"/>
              <a:gd name="connsiteY17" fmla="*/ 552450 h 642938"/>
              <a:gd name="connsiteX18" fmla="*/ 404812 w 466725"/>
              <a:gd name="connsiteY18" fmla="*/ 585788 h 642938"/>
              <a:gd name="connsiteX19" fmla="*/ 423862 w 466725"/>
              <a:gd name="connsiteY19" fmla="*/ 619125 h 642938"/>
              <a:gd name="connsiteX20" fmla="*/ 438150 w 466725"/>
              <a:gd name="connsiteY20" fmla="*/ 642938 h 642938"/>
              <a:gd name="connsiteX21" fmla="*/ 461962 w 466725"/>
              <a:gd name="connsiteY21" fmla="*/ 585788 h 642938"/>
              <a:gd name="connsiteX22" fmla="*/ 466725 w 466725"/>
              <a:gd name="connsiteY22" fmla="*/ 538163 h 642938"/>
              <a:gd name="connsiteX23" fmla="*/ 452437 w 466725"/>
              <a:gd name="connsiteY23" fmla="*/ 500063 h 642938"/>
              <a:gd name="connsiteX24" fmla="*/ 442912 w 466725"/>
              <a:gd name="connsiteY24" fmla="*/ 471488 h 642938"/>
              <a:gd name="connsiteX25" fmla="*/ 442912 w 466725"/>
              <a:gd name="connsiteY25" fmla="*/ 471488 h 642938"/>
              <a:gd name="connsiteX26" fmla="*/ 442912 w 466725"/>
              <a:gd name="connsiteY26" fmla="*/ 471488 h 642938"/>
              <a:gd name="connsiteX27" fmla="*/ 395287 w 466725"/>
              <a:gd name="connsiteY27" fmla="*/ 404813 h 642938"/>
              <a:gd name="connsiteX28" fmla="*/ 381000 w 466725"/>
              <a:gd name="connsiteY28" fmla="*/ 361950 h 642938"/>
              <a:gd name="connsiteX29" fmla="*/ 361950 w 466725"/>
              <a:gd name="connsiteY29" fmla="*/ 371475 h 642938"/>
              <a:gd name="connsiteX30" fmla="*/ 342900 w 466725"/>
              <a:gd name="connsiteY30" fmla="*/ 366713 h 642938"/>
              <a:gd name="connsiteX31" fmla="*/ 309562 w 466725"/>
              <a:gd name="connsiteY31" fmla="*/ 304800 h 642938"/>
              <a:gd name="connsiteX32" fmla="*/ 276225 w 466725"/>
              <a:gd name="connsiteY32" fmla="*/ 266700 h 642938"/>
              <a:gd name="connsiteX33" fmla="*/ 266700 w 466725"/>
              <a:gd name="connsiteY33" fmla="*/ 223838 h 642938"/>
              <a:gd name="connsiteX34" fmla="*/ 266700 w 466725"/>
              <a:gd name="connsiteY34" fmla="*/ 209550 h 642938"/>
              <a:gd name="connsiteX35" fmla="*/ 280987 w 466725"/>
              <a:gd name="connsiteY35" fmla="*/ 176213 h 642938"/>
              <a:gd name="connsiteX36" fmla="*/ 247650 w 466725"/>
              <a:gd name="connsiteY36" fmla="*/ 142875 h 642938"/>
              <a:gd name="connsiteX37" fmla="*/ 209550 w 466725"/>
              <a:gd name="connsiteY37" fmla="*/ 123825 h 642938"/>
              <a:gd name="connsiteX38" fmla="*/ 190500 w 466725"/>
              <a:gd name="connsiteY38" fmla="*/ 123825 h 642938"/>
              <a:gd name="connsiteX39" fmla="*/ 171450 w 466725"/>
              <a:gd name="connsiteY39" fmla="*/ 95250 h 642938"/>
              <a:gd name="connsiteX40" fmla="*/ 171450 w 466725"/>
              <a:gd name="connsiteY40" fmla="*/ 47625 h 642938"/>
              <a:gd name="connsiteX41" fmla="*/ 109537 w 466725"/>
              <a:gd name="connsiteY41" fmla="*/ 0 h 642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66725" h="642938">
                <a:moveTo>
                  <a:pt x="109537" y="0"/>
                </a:moveTo>
                <a:lnTo>
                  <a:pt x="90487" y="61913"/>
                </a:lnTo>
                <a:lnTo>
                  <a:pt x="47625" y="80963"/>
                </a:lnTo>
                <a:lnTo>
                  <a:pt x="19050" y="90488"/>
                </a:lnTo>
                <a:lnTo>
                  <a:pt x="0" y="128588"/>
                </a:lnTo>
                <a:lnTo>
                  <a:pt x="0" y="171450"/>
                </a:lnTo>
                <a:lnTo>
                  <a:pt x="61912" y="219075"/>
                </a:lnTo>
                <a:lnTo>
                  <a:pt x="109537" y="233363"/>
                </a:lnTo>
                <a:lnTo>
                  <a:pt x="138112" y="242888"/>
                </a:lnTo>
                <a:lnTo>
                  <a:pt x="142875" y="290513"/>
                </a:lnTo>
                <a:lnTo>
                  <a:pt x="166687" y="323850"/>
                </a:lnTo>
                <a:lnTo>
                  <a:pt x="200025" y="357188"/>
                </a:lnTo>
                <a:lnTo>
                  <a:pt x="233362" y="371475"/>
                </a:lnTo>
                <a:lnTo>
                  <a:pt x="261937" y="419100"/>
                </a:lnTo>
                <a:lnTo>
                  <a:pt x="295275" y="428625"/>
                </a:lnTo>
                <a:lnTo>
                  <a:pt x="314325" y="481013"/>
                </a:lnTo>
                <a:lnTo>
                  <a:pt x="342900" y="509588"/>
                </a:lnTo>
                <a:lnTo>
                  <a:pt x="381000" y="552450"/>
                </a:lnTo>
                <a:lnTo>
                  <a:pt x="404812" y="585788"/>
                </a:lnTo>
                <a:lnTo>
                  <a:pt x="423862" y="619125"/>
                </a:lnTo>
                <a:lnTo>
                  <a:pt x="438150" y="642938"/>
                </a:lnTo>
                <a:lnTo>
                  <a:pt x="461962" y="585788"/>
                </a:lnTo>
                <a:lnTo>
                  <a:pt x="466725" y="538163"/>
                </a:lnTo>
                <a:lnTo>
                  <a:pt x="452437" y="500063"/>
                </a:lnTo>
                <a:lnTo>
                  <a:pt x="442912" y="471488"/>
                </a:lnTo>
                <a:lnTo>
                  <a:pt x="442912" y="471488"/>
                </a:lnTo>
                <a:lnTo>
                  <a:pt x="442912" y="471488"/>
                </a:lnTo>
                <a:lnTo>
                  <a:pt x="395287" y="404813"/>
                </a:lnTo>
                <a:lnTo>
                  <a:pt x="381000" y="361950"/>
                </a:lnTo>
                <a:lnTo>
                  <a:pt x="361950" y="371475"/>
                </a:lnTo>
                <a:lnTo>
                  <a:pt x="342900" y="366713"/>
                </a:lnTo>
                <a:lnTo>
                  <a:pt x="309562" y="304800"/>
                </a:lnTo>
                <a:lnTo>
                  <a:pt x="276225" y="266700"/>
                </a:lnTo>
                <a:lnTo>
                  <a:pt x="266700" y="223838"/>
                </a:lnTo>
                <a:lnTo>
                  <a:pt x="266700" y="209550"/>
                </a:lnTo>
                <a:lnTo>
                  <a:pt x="280987" y="176213"/>
                </a:lnTo>
                <a:lnTo>
                  <a:pt x="247650" y="142875"/>
                </a:lnTo>
                <a:lnTo>
                  <a:pt x="209550" y="123825"/>
                </a:lnTo>
                <a:lnTo>
                  <a:pt x="190500" y="123825"/>
                </a:lnTo>
                <a:lnTo>
                  <a:pt x="171450" y="95250"/>
                </a:lnTo>
                <a:lnTo>
                  <a:pt x="171450" y="47625"/>
                </a:lnTo>
                <a:lnTo>
                  <a:pt x="109537" y="0"/>
                </a:lnTo>
                <a:close/>
              </a:path>
            </a:pathLst>
          </a:custGeom>
          <a:solidFill>
            <a:srgbClr val="B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8" name="Imagen 107"/>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8218904" y="4229298"/>
            <a:ext cx="3888636" cy="2590804"/>
          </a:xfrm>
          <a:prstGeom prst="rect">
            <a:avLst/>
          </a:prstGeom>
          <a:ln>
            <a:noFill/>
          </a:ln>
        </p:spPr>
      </p:pic>
      <p:sp>
        <p:nvSpPr>
          <p:cNvPr id="109" name="CuadroTexto 108"/>
          <p:cNvSpPr txBox="1"/>
          <p:nvPr/>
        </p:nvSpPr>
        <p:spPr>
          <a:xfrm>
            <a:off x="9313588" y="3951075"/>
            <a:ext cx="2137940" cy="338554"/>
          </a:xfrm>
          <a:prstGeom prst="rect">
            <a:avLst/>
          </a:prstGeom>
          <a:noFill/>
        </p:spPr>
        <p:txBody>
          <a:bodyPr wrap="square" rtlCol="0">
            <a:spAutoFit/>
          </a:bodyPr>
          <a:lstStyle/>
          <a:p>
            <a:pPr algn="ctr"/>
            <a:r>
              <a:rPr lang="es-MX" sz="1600" b="1" dirty="0">
                <a:solidFill>
                  <a:schemeClr val="accent4">
                    <a:lumMod val="75000"/>
                  </a:schemeClr>
                </a:solidFill>
              </a:rPr>
              <a:t>AFRODESCENDIENTES</a:t>
            </a:r>
          </a:p>
        </p:txBody>
      </p:sp>
      <p:sp>
        <p:nvSpPr>
          <p:cNvPr id="113" name="Rectángulo 112"/>
          <p:cNvSpPr/>
          <p:nvPr/>
        </p:nvSpPr>
        <p:spPr>
          <a:xfrm>
            <a:off x="91812" y="4746221"/>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4" name="Rectángulo 113"/>
          <p:cNvSpPr/>
          <p:nvPr/>
        </p:nvSpPr>
        <p:spPr>
          <a:xfrm>
            <a:off x="367862" y="6312479"/>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5" name="Rectángulo 114"/>
          <p:cNvSpPr/>
          <p:nvPr/>
        </p:nvSpPr>
        <p:spPr>
          <a:xfrm>
            <a:off x="753595" y="6229244"/>
            <a:ext cx="236710"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6" name="Rectángulo 115"/>
          <p:cNvSpPr/>
          <p:nvPr/>
        </p:nvSpPr>
        <p:spPr>
          <a:xfrm>
            <a:off x="3185632" y="5885964"/>
            <a:ext cx="158242" cy="191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7" name="Rectángulo 116"/>
          <p:cNvSpPr/>
          <p:nvPr/>
        </p:nvSpPr>
        <p:spPr>
          <a:xfrm>
            <a:off x="3504004" y="5675768"/>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8" name="Rectángulo 117"/>
          <p:cNvSpPr/>
          <p:nvPr/>
        </p:nvSpPr>
        <p:spPr>
          <a:xfrm>
            <a:off x="371432" y="2979564"/>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9" name="Rectángulo 118"/>
          <p:cNvSpPr/>
          <p:nvPr/>
        </p:nvSpPr>
        <p:spPr>
          <a:xfrm>
            <a:off x="136988" y="1583446"/>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0" name="Rectángulo 119"/>
          <p:cNvSpPr/>
          <p:nvPr/>
        </p:nvSpPr>
        <p:spPr>
          <a:xfrm>
            <a:off x="721229" y="2918765"/>
            <a:ext cx="230999" cy="1864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1" name="Rectángulo 120"/>
          <p:cNvSpPr/>
          <p:nvPr/>
        </p:nvSpPr>
        <p:spPr>
          <a:xfrm>
            <a:off x="4523472" y="6212475"/>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2" name="Rectángulo 121"/>
          <p:cNvSpPr/>
          <p:nvPr/>
        </p:nvSpPr>
        <p:spPr>
          <a:xfrm>
            <a:off x="4195325" y="4749848"/>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3" name="Rectángulo 122"/>
          <p:cNvSpPr/>
          <p:nvPr/>
        </p:nvSpPr>
        <p:spPr>
          <a:xfrm>
            <a:off x="4849052" y="6138841"/>
            <a:ext cx="213378" cy="148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4" name="Rectángulo 123"/>
          <p:cNvSpPr/>
          <p:nvPr/>
        </p:nvSpPr>
        <p:spPr>
          <a:xfrm>
            <a:off x="4161986" y="1513995"/>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5" name="Rectángulo 124"/>
          <p:cNvSpPr/>
          <p:nvPr/>
        </p:nvSpPr>
        <p:spPr>
          <a:xfrm>
            <a:off x="4541302" y="2895991"/>
            <a:ext cx="536199" cy="165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6" name="Rectángulo 125"/>
          <p:cNvSpPr/>
          <p:nvPr/>
        </p:nvSpPr>
        <p:spPr>
          <a:xfrm>
            <a:off x="3444513" y="2459812"/>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7" name="Rectángulo 126"/>
          <p:cNvSpPr/>
          <p:nvPr/>
        </p:nvSpPr>
        <p:spPr>
          <a:xfrm>
            <a:off x="7571203" y="5665448"/>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8" name="Rectángulo 127"/>
          <p:cNvSpPr/>
          <p:nvPr/>
        </p:nvSpPr>
        <p:spPr>
          <a:xfrm>
            <a:off x="8236494" y="4754424"/>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9" name="Rectángulo 128"/>
          <p:cNvSpPr/>
          <p:nvPr/>
        </p:nvSpPr>
        <p:spPr>
          <a:xfrm>
            <a:off x="8482153" y="6160773"/>
            <a:ext cx="833701" cy="122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0" name="Rectángulo 129"/>
          <p:cNvSpPr/>
          <p:nvPr/>
        </p:nvSpPr>
        <p:spPr>
          <a:xfrm>
            <a:off x="244212" y="4898621"/>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1" name="Rectángulo 130"/>
          <p:cNvSpPr/>
          <p:nvPr/>
        </p:nvSpPr>
        <p:spPr>
          <a:xfrm>
            <a:off x="11625314" y="5636395"/>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2" name="Rectángulo 131"/>
          <p:cNvSpPr/>
          <p:nvPr/>
        </p:nvSpPr>
        <p:spPr>
          <a:xfrm>
            <a:off x="11576016" y="2446692"/>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3" name="Rectángulo 132"/>
          <p:cNvSpPr/>
          <p:nvPr/>
        </p:nvSpPr>
        <p:spPr>
          <a:xfrm>
            <a:off x="8539094" y="2961460"/>
            <a:ext cx="604906" cy="157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4" name="Rectángulo 133"/>
          <p:cNvSpPr/>
          <p:nvPr/>
        </p:nvSpPr>
        <p:spPr>
          <a:xfrm>
            <a:off x="3217885" y="2714565"/>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5" name="Rectángulo 134"/>
          <p:cNvSpPr/>
          <p:nvPr/>
        </p:nvSpPr>
        <p:spPr>
          <a:xfrm>
            <a:off x="396612" y="5051021"/>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6" name="Rectángulo 135"/>
          <p:cNvSpPr/>
          <p:nvPr/>
        </p:nvSpPr>
        <p:spPr>
          <a:xfrm>
            <a:off x="8218147" y="1579346"/>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7" name="Rectángulo 136"/>
          <p:cNvSpPr/>
          <p:nvPr/>
        </p:nvSpPr>
        <p:spPr>
          <a:xfrm>
            <a:off x="7537284" y="2477390"/>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1" name="CuadroTexto 140"/>
          <p:cNvSpPr txBox="1"/>
          <p:nvPr/>
        </p:nvSpPr>
        <p:spPr>
          <a:xfrm>
            <a:off x="2969424" y="4838918"/>
            <a:ext cx="1130332" cy="261610"/>
          </a:xfrm>
          <a:prstGeom prst="rect">
            <a:avLst/>
          </a:prstGeom>
          <a:noFill/>
        </p:spPr>
        <p:txBody>
          <a:bodyPr wrap="square" rtlCol="0">
            <a:spAutoFit/>
          </a:bodyPr>
          <a:lstStyle/>
          <a:p>
            <a:r>
              <a:rPr lang="es-MX" sz="1100" b="1" dirty="0"/>
              <a:t>En 10 entidades</a:t>
            </a:r>
          </a:p>
        </p:txBody>
      </p:sp>
      <p:sp>
        <p:nvSpPr>
          <p:cNvPr id="142" name="CuadroTexto 141"/>
          <p:cNvSpPr txBox="1"/>
          <p:nvPr/>
        </p:nvSpPr>
        <p:spPr>
          <a:xfrm>
            <a:off x="11012501" y="1547952"/>
            <a:ext cx="1205214" cy="261610"/>
          </a:xfrm>
          <a:prstGeom prst="rect">
            <a:avLst/>
          </a:prstGeom>
          <a:noFill/>
        </p:spPr>
        <p:txBody>
          <a:bodyPr wrap="square" rtlCol="0">
            <a:spAutoFit/>
          </a:bodyPr>
          <a:lstStyle/>
          <a:p>
            <a:r>
              <a:rPr lang="es-MX" sz="1100" b="1" dirty="0"/>
              <a:t>Sólo en la CDMX</a:t>
            </a:r>
          </a:p>
        </p:txBody>
      </p:sp>
      <p:sp>
        <p:nvSpPr>
          <p:cNvPr id="143" name="CuadroTexto 142"/>
          <p:cNvSpPr txBox="1"/>
          <p:nvPr/>
        </p:nvSpPr>
        <p:spPr>
          <a:xfrm>
            <a:off x="6983389" y="1374186"/>
            <a:ext cx="908403" cy="430887"/>
          </a:xfrm>
          <a:prstGeom prst="rect">
            <a:avLst/>
          </a:prstGeom>
          <a:noFill/>
        </p:spPr>
        <p:txBody>
          <a:bodyPr wrap="square" rtlCol="0">
            <a:spAutoFit/>
          </a:bodyPr>
          <a:lstStyle/>
          <a:p>
            <a:r>
              <a:rPr lang="es-MX" sz="1100" b="1" dirty="0"/>
              <a:t>En 7 entidades</a:t>
            </a:r>
          </a:p>
        </p:txBody>
      </p:sp>
      <p:sp>
        <p:nvSpPr>
          <p:cNvPr id="145" name="CuadroTexto 144"/>
          <p:cNvSpPr txBox="1"/>
          <p:nvPr/>
        </p:nvSpPr>
        <p:spPr>
          <a:xfrm>
            <a:off x="6810372" y="4664889"/>
            <a:ext cx="1319683" cy="261610"/>
          </a:xfrm>
          <a:prstGeom prst="rect">
            <a:avLst/>
          </a:prstGeom>
          <a:noFill/>
        </p:spPr>
        <p:txBody>
          <a:bodyPr wrap="square" rtlCol="0">
            <a:spAutoFit/>
          </a:bodyPr>
          <a:lstStyle/>
          <a:p>
            <a:r>
              <a:rPr lang="es-MX" sz="1100" b="1" dirty="0"/>
              <a:t>Sólo en la CDMX</a:t>
            </a:r>
          </a:p>
        </p:txBody>
      </p:sp>
      <p:sp>
        <p:nvSpPr>
          <p:cNvPr id="146" name="CuadroTexto 145"/>
          <p:cNvSpPr txBox="1"/>
          <p:nvPr/>
        </p:nvSpPr>
        <p:spPr>
          <a:xfrm>
            <a:off x="6089146" y="1431840"/>
            <a:ext cx="1396538" cy="369332"/>
          </a:xfrm>
          <a:prstGeom prst="rect">
            <a:avLst/>
          </a:prstGeom>
          <a:noFill/>
        </p:spPr>
        <p:txBody>
          <a:bodyPr wrap="square" rtlCol="0">
            <a:spAutoFit/>
          </a:bodyPr>
          <a:lstStyle/>
          <a:p>
            <a:pPr algn="ctr"/>
            <a:r>
              <a:rPr lang="es-MX" b="1" dirty="0">
                <a:solidFill>
                  <a:srgbClr val="B80088"/>
                </a:solidFill>
              </a:rPr>
              <a:t>49%</a:t>
            </a:r>
          </a:p>
        </p:txBody>
      </p:sp>
      <p:sp>
        <p:nvSpPr>
          <p:cNvPr id="147" name="CuadroTexto 146"/>
          <p:cNvSpPr txBox="1"/>
          <p:nvPr/>
        </p:nvSpPr>
        <p:spPr>
          <a:xfrm>
            <a:off x="2050055" y="4781781"/>
            <a:ext cx="1396538" cy="369332"/>
          </a:xfrm>
          <a:prstGeom prst="rect">
            <a:avLst/>
          </a:prstGeom>
          <a:noFill/>
        </p:spPr>
        <p:txBody>
          <a:bodyPr wrap="square" rtlCol="0">
            <a:spAutoFit/>
          </a:bodyPr>
          <a:lstStyle/>
          <a:p>
            <a:pPr algn="ctr"/>
            <a:r>
              <a:rPr lang="es-MX" b="1" dirty="0">
                <a:solidFill>
                  <a:srgbClr val="B80088"/>
                </a:solidFill>
              </a:rPr>
              <a:t>41%</a:t>
            </a:r>
          </a:p>
        </p:txBody>
      </p:sp>
      <p:sp>
        <p:nvSpPr>
          <p:cNvPr id="152" name="CuadroTexto 151"/>
          <p:cNvSpPr txBox="1"/>
          <p:nvPr/>
        </p:nvSpPr>
        <p:spPr>
          <a:xfrm>
            <a:off x="4453827" y="2743736"/>
            <a:ext cx="1396538" cy="261610"/>
          </a:xfrm>
          <a:prstGeom prst="rect">
            <a:avLst/>
          </a:prstGeom>
          <a:noFill/>
        </p:spPr>
        <p:txBody>
          <a:bodyPr wrap="square" rtlCol="0">
            <a:spAutoFit/>
          </a:bodyPr>
          <a:lstStyle/>
          <a:p>
            <a:pPr algn="ctr"/>
            <a:r>
              <a:rPr lang="es-MX" sz="1050" b="1" dirty="0"/>
              <a:t>Nacional</a:t>
            </a:r>
          </a:p>
        </p:txBody>
      </p:sp>
      <p:sp>
        <p:nvSpPr>
          <p:cNvPr id="153" name="CuadroTexto 152"/>
          <p:cNvSpPr txBox="1"/>
          <p:nvPr/>
        </p:nvSpPr>
        <p:spPr>
          <a:xfrm>
            <a:off x="3915034" y="2663289"/>
            <a:ext cx="1396538" cy="369332"/>
          </a:xfrm>
          <a:prstGeom prst="rect">
            <a:avLst/>
          </a:prstGeom>
          <a:noFill/>
        </p:spPr>
        <p:txBody>
          <a:bodyPr wrap="square" rtlCol="0">
            <a:spAutoFit/>
          </a:bodyPr>
          <a:lstStyle/>
          <a:p>
            <a:pPr algn="ctr"/>
            <a:r>
              <a:rPr lang="es-MX" b="1" dirty="0">
                <a:solidFill>
                  <a:srgbClr val="B80088"/>
                </a:solidFill>
              </a:rPr>
              <a:t>51%</a:t>
            </a:r>
          </a:p>
        </p:txBody>
      </p:sp>
      <p:sp>
        <p:nvSpPr>
          <p:cNvPr id="154" name="CuadroTexto 153"/>
          <p:cNvSpPr txBox="1"/>
          <p:nvPr/>
        </p:nvSpPr>
        <p:spPr>
          <a:xfrm>
            <a:off x="8485300" y="2608822"/>
            <a:ext cx="1396538" cy="261610"/>
          </a:xfrm>
          <a:prstGeom prst="rect">
            <a:avLst/>
          </a:prstGeom>
          <a:noFill/>
        </p:spPr>
        <p:txBody>
          <a:bodyPr wrap="square" rtlCol="0">
            <a:spAutoFit/>
          </a:bodyPr>
          <a:lstStyle/>
          <a:p>
            <a:pPr algn="ctr"/>
            <a:r>
              <a:rPr lang="es-MX" sz="1050" b="1" dirty="0"/>
              <a:t>Nacional</a:t>
            </a:r>
          </a:p>
        </p:txBody>
      </p:sp>
      <p:sp>
        <p:nvSpPr>
          <p:cNvPr id="155" name="CuadroTexto 154"/>
          <p:cNvSpPr txBox="1"/>
          <p:nvPr/>
        </p:nvSpPr>
        <p:spPr>
          <a:xfrm>
            <a:off x="7982480" y="2525378"/>
            <a:ext cx="1396538" cy="369332"/>
          </a:xfrm>
          <a:prstGeom prst="rect">
            <a:avLst/>
          </a:prstGeom>
          <a:noFill/>
        </p:spPr>
        <p:txBody>
          <a:bodyPr wrap="square" rtlCol="0">
            <a:spAutoFit/>
          </a:bodyPr>
          <a:lstStyle/>
          <a:p>
            <a:pPr algn="ctr"/>
            <a:r>
              <a:rPr lang="es-MX" b="1" dirty="0">
                <a:solidFill>
                  <a:srgbClr val="B80088"/>
                </a:solidFill>
              </a:rPr>
              <a:t>56%</a:t>
            </a:r>
          </a:p>
        </p:txBody>
      </p:sp>
      <p:cxnSp>
        <p:nvCxnSpPr>
          <p:cNvPr id="157" name="Conector recto 156"/>
          <p:cNvCxnSpPr/>
          <p:nvPr/>
        </p:nvCxnSpPr>
        <p:spPr>
          <a:xfrm flipH="1">
            <a:off x="4197064" y="493900"/>
            <a:ext cx="2419" cy="6364100"/>
          </a:xfrm>
          <a:prstGeom prst="line">
            <a:avLst/>
          </a:prstGeom>
        </p:spPr>
        <p:style>
          <a:lnRef idx="1">
            <a:schemeClr val="accent3"/>
          </a:lnRef>
          <a:fillRef idx="0">
            <a:schemeClr val="accent3"/>
          </a:fillRef>
          <a:effectRef idx="0">
            <a:schemeClr val="accent3"/>
          </a:effectRef>
          <a:fontRef idx="minor">
            <a:schemeClr val="tx1"/>
          </a:fontRef>
        </p:style>
      </p:cxnSp>
      <p:cxnSp>
        <p:nvCxnSpPr>
          <p:cNvPr id="159" name="Conector recto 158"/>
          <p:cNvCxnSpPr/>
          <p:nvPr/>
        </p:nvCxnSpPr>
        <p:spPr>
          <a:xfrm>
            <a:off x="8197907" y="527151"/>
            <a:ext cx="27893" cy="6330849"/>
          </a:xfrm>
          <a:prstGeom prst="line">
            <a:avLst/>
          </a:prstGeom>
        </p:spPr>
        <p:style>
          <a:lnRef idx="1">
            <a:schemeClr val="accent3"/>
          </a:lnRef>
          <a:fillRef idx="0">
            <a:schemeClr val="accent3"/>
          </a:fillRef>
          <a:effectRef idx="0">
            <a:schemeClr val="accent3"/>
          </a:effectRef>
          <a:fontRef idx="minor">
            <a:schemeClr val="tx1"/>
          </a:fontRef>
        </p:style>
      </p:cxnSp>
      <p:cxnSp>
        <p:nvCxnSpPr>
          <p:cNvPr id="166" name="Conector recto 165"/>
          <p:cNvCxnSpPr/>
          <p:nvPr/>
        </p:nvCxnSpPr>
        <p:spPr>
          <a:xfrm>
            <a:off x="0" y="3782291"/>
            <a:ext cx="12212099" cy="33251"/>
          </a:xfrm>
          <a:prstGeom prst="line">
            <a:avLst/>
          </a:prstGeom>
        </p:spPr>
        <p:style>
          <a:lnRef idx="1">
            <a:schemeClr val="accent3"/>
          </a:lnRef>
          <a:fillRef idx="0">
            <a:schemeClr val="accent3"/>
          </a:fillRef>
          <a:effectRef idx="0">
            <a:schemeClr val="accent3"/>
          </a:effectRef>
          <a:fontRef idx="minor">
            <a:schemeClr val="tx1"/>
          </a:fontRef>
        </p:style>
      </p:cxnSp>
      <p:cxnSp>
        <p:nvCxnSpPr>
          <p:cNvPr id="167" name="Conector recto 166"/>
          <p:cNvCxnSpPr/>
          <p:nvPr/>
        </p:nvCxnSpPr>
        <p:spPr>
          <a:xfrm>
            <a:off x="-16904" y="493900"/>
            <a:ext cx="12212099" cy="33251"/>
          </a:xfrm>
          <a:prstGeom prst="line">
            <a:avLst/>
          </a:prstGeom>
        </p:spPr>
        <p:style>
          <a:lnRef idx="1">
            <a:schemeClr val="accent3"/>
          </a:lnRef>
          <a:fillRef idx="0">
            <a:schemeClr val="accent3"/>
          </a:fillRef>
          <a:effectRef idx="0">
            <a:schemeClr val="accent3"/>
          </a:effectRef>
          <a:fontRef idx="minor">
            <a:schemeClr val="tx1"/>
          </a:fontRef>
        </p:style>
      </p:cxnSp>
      <p:sp>
        <p:nvSpPr>
          <p:cNvPr id="56" name="CuadroTexto 55"/>
          <p:cNvSpPr txBox="1"/>
          <p:nvPr/>
        </p:nvSpPr>
        <p:spPr>
          <a:xfrm>
            <a:off x="220145" y="2601309"/>
            <a:ext cx="1396538" cy="261610"/>
          </a:xfrm>
          <a:prstGeom prst="rect">
            <a:avLst/>
          </a:prstGeom>
          <a:noFill/>
        </p:spPr>
        <p:txBody>
          <a:bodyPr wrap="square" rtlCol="0">
            <a:spAutoFit/>
          </a:bodyPr>
          <a:lstStyle/>
          <a:p>
            <a:pPr algn="ctr"/>
            <a:r>
              <a:rPr lang="es-MX" sz="1050" b="1" dirty="0"/>
              <a:t>Nacional</a:t>
            </a:r>
          </a:p>
        </p:txBody>
      </p:sp>
      <p:sp>
        <p:nvSpPr>
          <p:cNvPr id="36" name="CuadroTexto 35"/>
          <p:cNvSpPr txBox="1"/>
          <p:nvPr/>
        </p:nvSpPr>
        <p:spPr>
          <a:xfrm>
            <a:off x="-292565" y="2546840"/>
            <a:ext cx="1396538" cy="369332"/>
          </a:xfrm>
          <a:prstGeom prst="rect">
            <a:avLst/>
          </a:prstGeom>
          <a:noFill/>
        </p:spPr>
        <p:txBody>
          <a:bodyPr wrap="square" rtlCol="0">
            <a:spAutoFit/>
          </a:bodyPr>
          <a:lstStyle/>
          <a:p>
            <a:pPr algn="ctr"/>
            <a:r>
              <a:rPr lang="es-MX" b="1" dirty="0">
                <a:solidFill>
                  <a:srgbClr val="B80088"/>
                </a:solidFill>
              </a:rPr>
              <a:t>58%</a:t>
            </a:r>
          </a:p>
        </p:txBody>
      </p:sp>
      <p:sp>
        <p:nvSpPr>
          <p:cNvPr id="179" name="CuadroTexto 178"/>
          <p:cNvSpPr txBox="1"/>
          <p:nvPr/>
        </p:nvSpPr>
        <p:spPr>
          <a:xfrm>
            <a:off x="23733" y="3191285"/>
            <a:ext cx="1396538" cy="200055"/>
          </a:xfrm>
          <a:prstGeom prst="rect">
            <a:avLst/>
          </a:prstGeom>
          <a:noFill/>
        </p:spPr>
        <p:txBody>
          <a:bodyPr wrap="square" rtlCol="0">
            <a:spAutoFit/>
          </a:bodyPr>
          <a:lstStyle/>
          <a:p>
            <a:pPr fontAlgn="b"/>
            <a:r>
              <a:rPr lang="es-MX" sz="700" dirty="0"/>
              <a:t>Andrés Manuel López Obrador</a:t>
            </a:r>
            <a:endParaRPr lang="es-MX" sz="700" b="1" dirty="0">
              <a:solidFill>
                <a:srgbClr val="000000"/>
              </a:solidFill>
              <a:latin typeface="Calibri" panose="020F0502020204030204" pitchFamily="34" charset="0"/>
            </a:endParaRPr>
          </a:p>
        </p:txBody>
      </p:sp>
      <p:sp>
        <p:nvSpPr>
          <p:cNvPr id="180" name="Rectángulo 179"/>
          <p:cNvSpPr/>
          <p:nvPr/>
        </p:nvSpPr>
        <p:spPr>
          <a:xfrm>
            <a:off x="1208898" y="3160507"/>
            <a:ext cx="429926" cy="261610"/>
          </a:xfrm>
          <a:prstGeom prst="rect">
            <a:avLst/>
          </a:prstGeom>
        </p:spPr>
        <p:txBody>
          <a:bodyPr wrap="none">
            <a:spAutoFit/>
          </a:bodyPr>
          <a:lstStyle/>
          <a:p>
            <a:pPr algn="ctr" fontAlgn="b"/>
            <a:r>
              <a:rPr lang="es-MX" sz="1100" b="1" dirty="0">
                <a:solidFill>
                  <a:srgbClr val="680373"/>
                </a:solidFill>
              </a:rPr>
              <a:t>21%</a:t>
            </a:r>
            <a:endParaRPr lang="es-MX" sz="1100" b="1" dirty="0">
              <a:solidFill>
                <a:srgbClr val="680373"/>
              </a:solidFill>
              <a:latin typeface="Calibri" panose="020F0502020204030204" pitchFamily="34" charset="0"/>
            </a:endParaRPr>
          </a:p>
        </p:txBody>
      </p:sp>
      <p:sp>
        <p:nvSpPr>
          <p:cNvPr id="181" name="Rectángulo 180"/>
          <p:cNvSpPr/>
          <p:nvPr/>
        </p:nvSpPr>
        <p:spPr>
          <a:xfrm>
            <a:off x="26363" y="3334262"/>
            <a:ext cx="931665" cy="200055"/>
          </a:xfrm>
          <a:prstGeom prst="rect">
            <a:avLst/>
          </a:prstGeom>
        </p:spPr>
        <p:txBody>
          <a:bodyPr wrap="none">
            <a:spAutoFit/>
          </a:bodyPr>
          <a:lstStyle/>
          <a:p>
            <a:pPr fontAlgn="b"/>
            <a:r>
              <a:rPr lang="es-MX" sz="700" dirty="0"/>
              <a:t>José Antonio </a:t>
            </a:r>
            <a:r>
              <a:rPr lang="es-MX" sz="700" dirty="0" err="1"/>
              <a:t>Meade</a:t>
            </a:r>
            <a:endParaRPr lang="es-MX" sz="700" dirty="0"/>
          </a:p>
        </p:txBody>
      </p:sp>
      <p:sp>
        <p:nvSpPr>
          <p:cNvPr id="182" name="Rectángulo 181"/>
          <p:cNvSpPr/>
          <p:nvPr/>
        </p:nvSpPr>
        <p:spPr>
          <a:xfrm>
            <a:off x="885032" y="3321805"/>
            <a:ext cx="431528" cy="261610"/>
          </a:xfrm>
          <a:prstGeom prst="rect">
            <a:avLst/>
          </a:prstGeom>
        </p:spPr>
        <p:txBody>
          <a:bodyPr wrap="none">
            <a:spAutoFit/>
          </a:bodyPr>
          <a:lstStyle/>
          <a:p>
            <a:pPr algn="ctr" fontAlgn="b"/>
            <a:r>
              <a:rPr lang="es-MX" sz="1100" b="1" dirty="0">
                <a:solidFill>
                  <a:srgbClr val="680373"/>
                </a:solidFill>
              </a:rPr>
              <a:t>12%</a:t>
            </a:r>
          </a:p>
        </p:txBody>
      </p:sp>
      <p:sp>
        <p:nvSpPr>
          <p:cNvPr id="183" name="Rectángulo 182"/>
          <p:cNvSpPr/>
          <p:nvPr/>
        </p:nvSpPr>
        <p:spPr>
          <a:xfrm>
            <a:off x="21889" y="3503045"/>
            <a:ext cx="1130438" cy="200055"/>
          </a:xfrm>
          <a:prstGeom prst="rect">
            <a:avLst/>
          </a:prstGeom>
        </p:spPr>
        <p:txBody>
          <a:bodyPr wrap="none">
            <a:spAutoFit/>
          </a:bodyPr>
          <a:lstStyle/>
          <a:p>
            <a:pPr fontAlgn="b"/>
            <a:r>
              <a:rPr lang="es-MX" sz="700" dirty="0"/>
              <a:t>Jaime Rodríguez Calderón</a:t>
            </a:r>
          </a:p>
        </p:txBody>
      </p:sp>
      <p:sp>
        <p:nvSpPr>
          <p:cNvPr id="184" name="Rectángulo 183"/>
          <p:cNvSpPr/>
          <p:nvPr/>
        </p:nvSpPr>
        <p:spPr>
          <a:xfrm>
            <a:off x="1033524" y="3508509"/>
            <a:ext cx="431528" cy="261610"/>
          </a:xfrm>
          <a:prstGeom prst="rect">
            <a:avLst/>
          </a:prstGeom>
        </p:spPr>
        <p:txBody>
          <a:bodyPr wrap="none">
            <a:spAutoFit/>
          </a:bodyPr>
          <a:lstStyle/>
          <a:p>
            <a:pPr algn="ctr" fontAlgn="b"/>
            <a:r>
              <a:rPr lang="es-MX" sz="1100" b="1" dirty="0">
                <a:solidFill>
                  <a:srgbClr val="680373"/>
                </a:solidFill>
              </a:rPr>
              <a:t>12%</a:t>
            </a:r>
          </a:p>
        </p:txBody>
      </p:sp>
      <p:sp>
        <p:nvSpPr>
          <p:cNvPr id="104" name="CuadroTexto 103"/>
          <p:cNvSpPr txBox="1"/>
          <p:nvPr/>
        </p:nvSpPr>
        <p:spPr>
          <a:xfrm>
            <a:off x="4177188" y="3344215"/>
            <a:ext cx="1396538" cy="200055"/>
          </a:xfrm>
          <a:prstGeom prst="rect">
            <a:avLst/>
          </a:prstGeom>
          <a:noFill/>
        </p:spPr>
        <p:txBody>
          <a:bodyPr wrap="square" rtlCol="0">
            <a:spAutoFit/>
          </a:bodyPr>
          <a:lstStyle/>
          <a:p>
            <a:pPr fontAlgn="b"/>
            <a:r>
              <a:rPr lang="es-MX" sz="700" dirty="0"/>
              <a:t>Andrés Manuel López Obrador</a:t>
            </a:r>
            <a:endParaRPr lang="es-MX" sz="700" b="1" dirty="0">
              <a:solidFill>
                <a:srgbClr val="000000"/>
              </a:solidFill>
              <a:latin typeface="Calibri" panose="020F0502020204030204" pitchFamily="34" charset="0"/>
            </a:endParaRPr>
          </a:p>
        </p:txBody>
      </p:sp>
      <p:sp>
        <p:nvSpPr>
          <p:cNvPr id="112" name="Rectángulo 111"/>
          <p:cNvSpPr/>
          <p:nvPr/>
        </p:nvSpPr>
        <p:spPr>
          <a:xfrm>
            <a:off x="5377053" y="3308342"/>
            <a:ext cx="431528" cy="261610"/>
          </a:xfrm>
          <a:prstGeom prst="rect">
            <a:avLst/>
          </a:prstGeom>
        </p:spPr>
        <p:txBody>
          <a:bodyPr wrap="none">
            <a:spAutoFit/>
          </a:bodyPr>
          <a:lstStyle/>
          <a:p>
            <a:pPr algn="ctr" fontAlgn="b"/>
            <a:r>
              <a:rPr lang="es-MX" sz="1100" b="1" dirty="0">
                <a:solidFill>
                  <a:schemeClr val="accent5"/>
                </a:solidFill>
              </a:rPr>
              <a:t>21%</a:t>
            </a:r>
          </a:p>
        </p:txBody>
      </p:sp>
      <p:sp>
        <p:nvSpPr>
          <p:cNvPr id="138" name="Rectángulo 137"/>
          <p:cNvSpPr/>
          <p:nvPr/>
        </p:nvSpPr>
        <p:spPr>
          <a:xfrm>
            <a:off x="4198695" y="3525360"/>
            <a:ext cx="931665" cy="200055"/>
          </a:xfrm>
          <a:prstGeom prst="rect">
            <a:avLst/>
          </a:prstGeom>
        </p:spPr>
        <p:txBody>
          <a:bodyPr wrap="none">
            <a:spAutoFit/>
          </a:bodyPr>
          <a:lstStyle/>
          <a:p>
            <a:pPr fontAlgn="b"/>
            <a:r>
              <a:rPr lang="es-MX" sz="700" dirty="0"/>
              <a:t>José Antonio </a:t>
            </a:r>
            <a:r>
              <a:rPr lang="es-MX" sz="700" dirty="0" err="1"/>
              <a:t>Meade</a:t>
            </a:r>
            <a:endParaRPr lang="es-MX" sz="700" dirty="0"/>
          </a:p>
        </p:txBody>
      </p:sp>
      <p:sp>
        <p:nvSpPr>
          <p:cNvPr id="140" name="Rectángulo 139"/>
          <p:cNvSpPr/>
          <p:nvPr/>
        </p:nvSpPr>
        <p:spPr>
          <a:xfrm>
            <a:off x="5056001" y="3487557"/>
            <a:ext cx="431529" cy="261610"/>
          </a:xfrm>
          <a:prstGeom prst="rect">
            <a:avLst/>
          </a:prstGeom>
        </p:spPr>
        <p:txBody>
          <a:bodyPr wrap="none">
            <a:spAutoFit/>
          </a:bodyPr>
          <a:lstStyle/>
          <a:p>
            <a:pPr algn="ctr" fontAlgn="b"/>
            <a:r>
              <a:rPr lang="es-MX" sz="1100" b="1" dirty="0">
                <a:solidFill>
                  <a:schemeClr val="accent5"/>
                </a:solidFill>
              </a:rPr>
              <a:t>15%</a:t>
            </a:r>
          </a:p>
        </p:txBody>
      </p:sp>
      <p:sp>
        <p:nvSpPr>
          <p:cNvPr id="148" name="CuadroTexto 147"/>
          <p:cNvSpPr txBox="1"/>
          <p:nvPr/>
        </p:nvSpPr>
        <p:spPr>
          <a:xfrm>
            <a:off x="10135479" y="1488048"/>
            <a:ext cx="1396538" cy="369332"/>
          </a:xfrm>
          <a:prstGeom prst="rect">
            <a:avLst/>
          </a:prstGeom>
          <a:noFill/>
        </p:spPr>
        <p:txBody>
          <a:bodyPr wrap="square" rtlCol="0">
            <a:spAutoFit/>
          </a:bodyPr>
          <a:lstStyle/>
          <a:p>
            <a:pPr algn="ctr"/>
            <a:r>
              <a:rPr lang="es-MX" b="1" dirty="0">
                <a:solidFill>
                  <a:srgbClr val="B80088"/>
                </a:solidFill>
              </a:rPr>
              <a:t>44%</a:t>
            </a:r>
          </a:p>
        </p:txBody>
      </p:sp>
      <p:sp>
        <p:nvSpPr>
          <p:cNvPr id="149" name="CuadroTexto 148"/>
          <p:cNvSpPr txBox="1"/>
          <p:nvPr/>
        </p:nvSpPr>
        <p:spPr>
          <a:xfrm>
            <a:off x="-313184" y="5698704"/>
            <a:ext cx="1396538" cy="369332"/>
          </a:xfrm>
          <a:prstGeom prst="rect">
            <a:avLst/>
          </a:prstGeom>
          <a:noFill/>
        </p:spPr>
        <p:txBody>
          <a:bodyPr wrap="square" rtlCol="0">
            <a:spAutoFit/>
          </a:bodyPr>
          <a:lstStyle/>
          <a:p>
            <a:pPr algn="ctr"/>
            <a:r>
              <a:rPr lang="es-MX" b="1" dirty="0">
                <a:solidFill>
                  <a:srgbClr val="B80088"/>
                </a:solidFill>
              </a:rPr>
              <a:t>59%</a:t>
            </a:r>
          </a:p>
        </p:txBody>
      </p:sp>
      <p:sp>
        <p:nvSpPr>
          <p:cNvPr id="150" name="CuadroTexto 149"/>
          <p:cNvSpPr txBox="1"/>
          <p:nvPr/>
        </p:nvSpPr>
        <p:spPr>
          <a:xfrm>
            <a:off x="221546" y="5790843"/>
            <a:ext cx="1396538" cy="261610"/>
          </a:xfrm>
          <a:prstGeom prst="rect">
            <a:avLst/>
          </a:prstGeom>
          <a:noFill/>
        </p:spPr>
        <p:txBody>
          <a:bodyPr wrap="square" rtlCol="0">
            <a:spAutoFit/>
          </a:bodyPr>
          <a:lstStyle/>
          <a:p>
            <a:pPr algn="ctr"/>
            <a:r>
              <a:rPr lang="es-MX" sz="1050" b="1" dirty="0"/>
              <a:t>Nacional</a:t>
            </a:r>
          </a:p>
        </p:txBody>
      </p:sp>
      <p:sp>
        <p:nvSpPr>
          <p:cNvPr id="151" name="CuadroTexto 150"/>
          <p:cNvSpPr txBox="1"/>
          <p:nvPr/>
        </p:nvSpPr>
        <p:spPr>
          <a:xfrm>
            <a:off x="3952894" y="5725867"/>
            <a:ext cx="1396538" cy="369332"/>
          </a:xfrm>
          <a:prstGeom prst="rect">
            <a:avLst/>
          </a:prstGeom>
          <a:noFill/>
        </p:spPr>
        <p:txBody>
          <a:bodyPr wrap="square" rtlCol="0">
            <a:spAutoFit/>
          </a:bodyPr>
          <a:lstStyle/>
          <a:p>
            <a:pPr algn="ctr"/>
            <a:r>
              <a:rPr lang="es-MX" b="1" dirty="0">
                <a:solidFill>
                  <a:srgbClr val="B80088"/>
                </a:solidFill>
              </a:rPr>
              <a:t>76%</a:t>
            </a:r>
          </a:p>
        </p:txBody>
      </p:sp>
      <p:sp>
        <p:nvSpPr>
          <p:cNvPr id="156" name="CuadroTexto 155"/>
          <p:cNvSpPr txBox="1"/>
          <p:nvPr/>
        </p:nvSpPr>
        <p:spPr>
          <a:xfrm>
            <a:off x="4464224" y="5804349"/>
            <a:ext cx="1396538" cy="261610"/>
          </a:xfrm>
          <a:prstGeom prst="rect">
            <a:avLst/>
          </a:prstGeom>
          <a:noFill/>
        </p:spPr>
        <p:txBody>
          <a:bodyPr wrap="square" rtlCol="0">
            <a:spAutoFit/>
          </a:bodyPr>
          <a:lstStyle/>
          <a:p>
            <a:pPr algn="ctr"/>
            <a:r>
              <a:rPr lang="es-MX" sz="1050" b="1" dirty="0"/>
              <a:t>Nacional</a:t>
            </a:r>
          </a:p>
        </p:txBody>
      </p:sp>
      <p:sp>
        <p:nvSpPr>
          <p:cNvPr id="158" name="CuadroTexto 157"/>
          <p:cNvSpPr txBox="1"/>
          <p:nvPr/>
        </p:nvSpPr>
        <p:spPr>
          <a:xfrm>
            <a:off x="7919316" y="5753543"/>
            <a:ext cx="1396538" cy="369332"/>
          </a:xfrm>
          <a:prstGeom prst="rect">
            <a:avLst/>
          </a:prstGeom>
          <a:noFill/>
        </p:spPr>
        <p:txBody>
          <a:bodyPr wrap="square" rtlCol="0">
            <a:spAutoFit/>
          </a:bodyPr>
          <a:lstStyle/>
          <a:p>
            <a:pPr algn="ctr"/>
            <a:r>
              <a:rPr lang="es-MX" b="1" dirty="0">
                <a:solidFill>
                  <a:srgbClr val="B80088"/>
                </a:solidFill>
              </a:rPr>
              <a:t>61%</a:t>
            </a:r>
          </a:p>
        </p:txBody>
      </p:sp>
      <p:sp>
        <p:nvSpPr>
          <p:cNvPr id="160" name="CuadroTexto 159"/>
          <p:cNvSpPr txBox="1"/>
          <p:nvPr/>
        </p:nvSpPr>
        <p:spPr>
          <a:xfrm>
            <a:off x="8441794" y="5857676"/>
            <a:ext cx="1396538" cy="261610"/>
          </a:xfrm>
          <a:prstGeom prst="rect">
            <a:avLst/>
          </a:prstGeom>
          <a:noFill/>
        </p:spPr>
        <p:txBody>
          <a:bodyPr wrap="square" rtlCol="0">
            <a:spAutoFit/>
          </a:bodyPr>
          <a:lstStyle/>
          <a:p>
            <a:pPr algn="ctr"/>
            <a:r>
              <a:rPr lang="es-MX" sz="1050" b="1" dirty="0"/>
              <a:t>Nacional</a:t>
            </a:r>
          </a:p>
        </p:txBody>
      </p:sp>
      <p:sp>
        <p:nvSpPr>
          <p:cNvPr id="161" name="CuadroTexto 160"/>
          <p:cNvSpPr txBox="1"/>
          <p:nvPr/>
        </p:nvSpPr>
        <p:spPr>
          <a:xfrm>
            <a:off x="8319184" y="3124267"/>
            <a:ext cx="1396538" cy="200055"/>
          </a:xfrm>
          <a:prstGeom prst="rect">
            <a:avLst/>
          </a:prstGeom>
          <a:noFill/>
        </p:spPr>
        <p:txBody>
          <a:bodyPr wrap="square" rtlCol="0">
            <a:spAutoFit/>
          </a:bodyPr>
          <a:lstStyle/>
          <a:p>
            <a:pPr fontAlgn="b"/>
            <a:r>
              <a:rPr lang="es-MX" sz="700" dirty="0"/>
              <a:t>Andrés Manuel López Obrador</a:t>
            </a:r>
            <a:endParaRPr lang="es-MX" sz="700" b="1" dirty="0">
              <a:solidFill>
                <a:srgbClr val="000000"/>
              </a:solidFill>
              <a:latin typeface="Calibri" panose="020F0502020204030204" pitchFamily="34" charset="0"/>
            </a:endParaRPr>
          </a:p>
        </p:txBody>
      </p:sp>
      <p:sp>
        <p:nvSpPr>
          <p:cNvPr id="162" name="Rectángulo 161"/>
          <p:cNvSpPr/>
          <p:nvPr/>
        </p:nvSpPr>
        <p:spPr>
          <a:xfrm>
            <a:off x="9503547" y="3093489"/>
            <a:ext cx="431529" cy="261610"/>
          </a:xfrm>
          <a:prstGeom prst="rect">
            <a:avLst/>
          </a:prstGeom>
        </p:spPr>
        <p:txBody>
          <a:bodyPr wrap="none">
            <a:spAutoFit/>
          </a:bodyPr>
          <a:lstStyle/>
          <a:p>
            <a:pPr algn="ctr" fontAlgn="b"/>
            <a:r>
              <a:rPr lang="es-MX" sz="1100" b="1" dirty="0">
                <a:solidFill>
                  <a:schemeClr val="accent6">
                    <a:lumMod val="75000"/>
                  </a:schemeClr>
                </a:solidFill>
              </a:rPr>
              <a:t>33%</a:t>
            </a:r>
            <a:endParaRPr lang="es-MX" sz="1100" b="1" dirty="0">
              <a:solidFill>
                <a:schemeClr val="accent6">
                  <a:lumMod val="75000"/>
                </a:schemeClr>
              </a:solidFill>
              <a:latin typeface="Calibri" panose="020F0502020204030204" pitchFamily="34" charset="0"/>
            </a:endParaRPr>
          </a:p>
        </p:txBody>
      </p:sp>
      <p:sp>
        <p:nvSpPr>
          <p:cNvPr id="163" name="Rectángulo 162"/>
          <p:cNvSpPr/>
          <p:nvPr/>
        </p:nvSpPr>
        <p:spPr>
          <a:xfrm>
            <a:off x="8332838" y="3294824"/>
            <a:ext cx="931665" cy="200055"/>
          </a:xfrm>
          <a:prstGeom prst="rect">
            <a:avLst/>
          </a:prstGeom>
        </p:spPr>
        <p:txBody>
          <a:bodyPr wrap="none">
            <a:spAutoFit/>
          </a:bodyPr>
          <a:lstStyle/>
          <a:p>
            <a:pPr fontAlgn="b"/>
            <a:r>
              <a:rPr lang="es-MX" sz="700" dirty="0"/>
              <a:t>José Antonio </a:t>
            </a:r>
            <a:r>
              <a:rPr lang="es-MX" sz="700" dirty="0" err="1"/>
              <a:t>Meade</a:t>
            </a:r>
            <a:endParaRPr lang="es-MX" sz="700" dirty="0"/>
          </a:p>
        </p:txBody>
      </p:sp>
      <p:sp>
        <p:nvSpPr>
          <p:cNvPr id="164" name="Rectángulo 163"/>
          <p:cNvSpPr/>
          <p:nvPr/>
        </p:nvSpPr>
        <p:spPr>
          <a:xfrm>
            <a:off x="9180482" y="3254787"/>
            <a:ext cx="431529" cy="261610"/>
          </a:xfrm>
          <a:prstGeom prst="rect">
            <a:avLst/>
          </a:prstGeom>
        </p:spPr>
        <p:txBody>
          <a:bodyPr wrap="none">
            <a:spAutoFit/>
          </a:bodyPr>
          <a:lstStyle/>
          <a:p>
            <a:pPr algn="ctr" fontAlgn="b"/>
            <a:r>
              <a:rPr lang="es-MX" sz="1100" b="1" dirty="0">
                <a:solidFill>
                  <a:schemeClr val="accent6">
                    <a:lumMod val="75000"/>
                  </a:schemeClr>
                </a:solidFill>
              </a:rPr>
              <a:t>18%</a:t>
            </a:r>
          </a:p>
        </p:txBody>
      </p:sp>
      <p:sp>
        <p:nvSpPr>
          <p:cNvPr id="165" name="Rectángulo 164"/>
          <p:cNvSpPr/>
          <p:nvPr/>
        </p:nvSpPr>
        <p:spPr>
          <a:xfrm>
            <a:off x="8333784" y="3473245"/>
            <a:ext cx="1130438" cy="200055"/>
          </a:xfrm>
          <a:prstGeom prst="rect">
            <a:avLst/>
          </a:prstGeom>
        </p:spPr>
        <p:txBody>
          <a:bodyPr wrap="none">
            <a:spAutoFit/>
          </a:bodyPr>
          <a:lstStyle/>
          <a:p>
            <a:pPr fontAlgn="b"/>
            <a:r>
              <a:rPr lang="es-MX" sz="700" dirty="0"/>
              <a:t>Jaime Rodríguez Calderón</a:t>
            </a:r>
          </a:p>
        </p:txBody>
      </p:sp>
      <p:sp>
        <p:nvSpPr>
          <p:cNvPr id="168" name="Rectángulo 167"/>
          <p:cNvSpPr/>
          <p:nvPr/>
        </p:nvSpPr>
        <p:spPr>
          <a:xfrm>
            <a:off x="9365041" y="3441491"/>
            <a:ext cx="359394" cy="261610"/>
          </a:xfrm>
          <a:prstGeom prst="rect">
            <a:avLst/>
          </a:prstGeom>
        </p:spPr>
        <p:txBody>
          <a:bodyPr wrap="none">
            <a:spAutoFit/>
          </a:bodyPr>
          <a:lstStyle/>
          <a:p>
            <a:pPr algn="ctr" fontAlgn="b"/>
            <a:r>
              <a:rPr lang="es-MX" sz="1100" b="1" dirty="0">
                <a:solidFill>
                  <a:schemeClr val="accent6">
                    <a:lumMod val="75000"/>
                  </a:schemeClr>
                </a:solidFill>
              </a:rPr>
              <a:t>4%</a:t>
            </a:r>
          </a:p>
        </p:txBody>
      </p:sp>
      <p:sp>
        <p:nvSpPr>
          <p:cNvPr id="169" name="CuadroTexto 168"/>
          <p:cNvSpPr txBox="1"/>
          <p:nvPr/>
        </p:nvSpPr>
        <p:spPr>
          <a:xfrm>
            <a:off x="52892" y="6351265"/>
            <a:ext cx="1396538" cy="200055"/>
          </a:xfrm>
          <a:prstGeom prst="rect">
            <a:avLst/>
          </a:prstGeom>
          <a:noFill/>
        </p:spPr>
        <p:txBody>
          <a:bodyPr wrap="square" rtlCol="0">
            <a:spAutoFit/>
          </a:bodyPr>
          <a:lstStyle/>
          <a:p>
            <a:pPr fontAlgn="b"/>
            <a:r>
              <a:rPr lang="es-MX" sz="700" dirty="0"/>
              <a:t>Andrés Manuel López Obrador</a:t>
            </a:r>
            <a:endParaRPr lang="es-MX" sz="700" b="1" dirty="0">
              <a:solidFill>
                <a:srgbClr val="000000"/>
              </a:solidFill>
              <a:latin typeface="Calibri" panose="020F0502020204030204" pitchFamily="34" charset="0"/>
            </a:endParaRPr>
          </a:p>
        </p:txBody>
      </p:sp>
      <p:sp>
        <p:nvSpPr>
          <p:cNvPr id="170" name="Rectángulo 169"/>
          <p:cNvSpPr/>
          <p:nvPr/>
        </p:nvSpPr>
        <p:spPr>
          <a:xfrm>
            <a:off x="1237255" y="6320487"/>
            <a:ext cx="431529" cy="261610"/>
          </a:xfrm>
          <a:prstGeom prst="rect">
            <a:avLst/>
          </a:prstGeom>
        </p:spPr>
        <p:txBody>
          <a:bodyPr wrap="none">
            <a:spAutoFit/>
          </a:bodyPr>
          <a:lstStyle/>
          <a:p>
            <a:pPr algn="ctr" fontAlgn="b"/>
            <a:r>
              <a:rPr lang="es-MX" sz="1100" b="1" dirty="0">
                <a:solidFill>
                  <a:srgbClr val="B00000"/>
                </a:solidFill>
              </a:rPr>
              <a:t>17%</a:t>
            </a:r>
            <a:endParaRPr lang="es-MX" sz="1100" b="1" dirty="0">
              <a:solidFill>
                <a:srgbClr val="B00000"/>
              </a:solidFill>
              <a:latin typeface="Calibri" panose="020F0502020204030204" pitchFamily="34" charset="0"/>
            </a:endParaRPr>
          </a:p>
        </p:txBody>
      </p:sp>
      <p:sp>
        <p:nvSpPr>
          <p:cNvPr id="171" name="Rectángulo 170"/>
          <p:cNvSpPr/>
          <p:nvPr/>
        </p:nvSpPr>
        <p:spPr>
          <a:xfrm>
            <a:off x="55522" y="6494242"/>
            <a:ext cx="931665" cy="200055"/>
          </a:xfrm>
          <a:prstGeom prst="rect">
            <a:avLst/>
          </a:prstGeom>
        </p:spPr>
        <p:txBody>
          <a:bodyPr wrap="none">
            <a:spAutoFit/>
          </a:bodyPr>
          <a:lstStyle/>
          <a:p>
            <a:pPr fontAlgn="b"/>
            <a:r>
              <a:rPr lang="es-MX" sz="700" dirty="0"/>
              <a:t>José Antonio </a:t>
            </a:r>
            <a:r>
              <a:rPr lang="es-MX" sz="700" dirty="0" err="1"/>
              <a:t>Meade</a:t>
            </a:r>
            <a:endParaRPr lang="es-MX" sz="700" dirty="0"/>
          </a:p>
        </p:txBody>
      </p:sp>
      <p:sp>
        <p:nvSpPr>
          <p:cNvPr id="172" name="Rectángulo 171"/>
          <p:cNvSpPr/>
          <p:nvPr/>
        </p:nvSpPr>
        <p:spPr>
          <a:xfrm>
            <a:off x="950257" y="6481785"/>
            <a:ext cx="359394" cy="261610"/>
          </a:xfrm>
          <a:prstGeom prst="rect">
            <a:avLst/>
          </a:prstGeom>
        </p:spPr>
        <p:txBody>
          <a:bodyPr wrap="none">
            <a:spAutoFit/>
          </a:bodyPr>
          <a:lstStyle/>
          <a:p>
            <a:pPr algn="ctr" fontAlgn="b"/>
            <a:r>
              <a:rPr lang="es-MX" sz="1100" b="1" dirty="0">
                <a:solidFill>
                  <a:srgbClr val="B00000"/>
                </a:solidFill>
              </a:rPr>
              <a:t>9%</a:t>
            </a:r>
          </a:p>
        </p:txBody>
      </p:sp>
      <p:sp>
        <p:nvSpPr>
          <p:cNvPr id="173" name="Rectángulo 172"/>
          <p:cNvSpPr/>
          <p:nvPr/>
        </p:nvSpPr>
        <p:spPr>
          <a:xfrm>
            <a:off x="39852" y="6205053"/>
            <a:ext cx="898003" cy="200055"/>
          </a:xfrm>
          <a:prstGeom prst="rect">
            <a:avLst/>
          </a:prstGeom>
        </p:spPr>
        <p:txBody>
          <a:bodyPr wrap="none">
            <a:spAutoFit/>
          </a:bodyPr>
          <a:lstStyle/>
          <a:p>
            <a:pPr fontAlgn="b"/>
            <a:r>
              <a:rPr lang="es-MX" sz="700" dirty="0"/>
              <a:t>Columnista (AMLO)</a:t>
            </a:r>
          </a:p>
        </p:txBody>
      </p:sp>
      <p:sp>
        <p:nvSpPr>
          <p:cNvPr id="174" name="Rectángulo 173"/>
          <p:cNvSpPr/>
          <p:nvPr/>
        </p:nvSpPr>
        <p:spPr>
          <a:xfrm>
            <a:off x="850690" y="6173915"/>
            <a:ext cx="431529" cy="261610"/>
          </a:xfrm>
          <a:prstGeom prst="rect">
            <a:avLst/>
          </a:prstGeom>
        </p:spPr>
        <p:txBody>
          <a:bodyPr wrap="none">
            <a:spAutoFit/>
          </a:bodyPr>
          <a:lstStyle/>
          <a:p>
            <a:pPr algn="ctr" fontAlgn="b"/>
            <a:r>
              <a:rPr lang="es-MX" sz="1100" b="1" dirty="0">
                <a:solidFill>
                  <a:srgbClr val="B00000"/>
                </a:solidFill>
              </a:rPr>
              <a:t>29%</a:t>
            </a:r>
          </a:p>
        </p:txBody>
      </p:sp>
      <p:sp>
        <p:nvSpPr>
          <p:cNvPr id="175" name="Rectángulo 174"/>
          <p:cNvSpPr/>
          <p:nvPr/>
        </p:nvSpPr>
        <p:spPr>
          <a:xfrm>
            <a:off x="5281157" y="6512341"/>
            <a:ext cx="284500" cy="169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6" name="Rectángulo 175"/>
          <p:cNvSpPr/>
          <p:nvPr/>
        </p:nvSpPr>
        <p:spPr>
          <a:xfrm>
            <a:off x="4587146" y="6339483"/>
            <a:ext cx="141056"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7" name="Rectángulo 176"/>
          <p:cNvSpPr/>
          <p:nvPr/>
        </p:nvSpPr>
        <p:spPr>
          <a:xfrm>
            <a:off x="4972879" y="6256248"/>
            <a:ext cx="236710" cy="13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5" name="CuadroTexto 184"/>
          <p:cNvSpPr txBox="1"/>
          <p:nvPr/>
        </p:nvSpPr>
        <p:spPr>
          <a:xfrm>
            <a:off x="4272176" y="6378269"/>
            <a:ext cx="1396538" cy="200055"/>
          </a:xfrm>
          <a:prstGeom prst="rect">
            <a:avLst/>
          </a:prstGeom>
          <a:noFill/>
        </p:spPr>
        <p:txBody>
          <a:bodyPr wrap="square" rtlCol="0">
            <a:spAutoFit/>
          </a:bodyPr>
          <a:lstStyle/>
          <a:p>
            <a:pPr fontAlgn="b"/>
            <a:r>
              <a:rPr lang="es-MX" sz="700" dirty="0"/>
              <a:t>Sociedad Civil</a:t>
            </a:r>
            <a:endParaRPr lang="es-MX" sz="700" b="1" dirty="0">
              <a:solidFill>
                <a:srgbClr val="000000"/>
              </a:solidFill>
              <a:latin typeface="Calibri" panose="020F0502020204030204" pitchFamily="34" charset="0"/>
            </a:endParaRPr>
          </a:p>
        </p:txBody>
      </p:sp>
      <p:sp>
        <p:nvSpPr>
          <p:cNvPr id="186" name="Rectángulo 185"/>
          <p:cNvSpPr/>
          <p:nvPr/>
        </p:nvSpPr>
        <p:spPr>
          <a:xfrm>
            <a:off x="4856008" y="6356100"/>
            <a:ext cx="431529" cy="261610"/>
          </a:xfrm>
          <a:prstGeom prst="rect">
            <a:avLst/>
          </a:prstGeom>
        </p:spPr>
        <p:txBody>
          <a:bodyPr wrap="none">
            <a:spAutoFit/>
          </a:bodyPr>
          <a:lstStyle/>
          <a:p>
            <a:pPr algn="ctr" fontAlgn="b"/>
            <a:r>
              <a:rPr lang="es-MX" sz="1100" b="1" dirty="0">
                <a:solidFill>
                  <a:schemeClr val="accent2">
                    <a:lumMod val="75000"/>
                  </a:schemeClr>
                </a:solidFill>
              </a:rPr>
              <a:t>17%</a:t>
            </a:r>
            <a:endParaRPr lang="es-MX" sz="1100" b="1" dirty="0">
              <a:solidFill>
                <a:schemeClr val="accent2">
                  <a:lumMod val="75000"/>
                </a:schemeClr>
              </a:solidFill>
              <a:latin typeface="Calibri" panose="020F0502020204030204" pitchFamily="34" charset="0"/>
            </a:endParaRPr>
          </a:p>
        </p:txBody>
      </p:sp>
      <p:sp>
        <p:nvSpPr>
          <p:cNvPr id="187" name="Rectángulo 186"/>
          <p:cNvSpPr/>
          <p:nvPr/>
        </p:nvSpPr>
        <p:spPr>
          <a:xfrm>
            <a:off x="4274806" y="6521246"/>
            <a:ext cx="603050" cy="200055"/>
          </a:xfrm>
          <a:prstGeom prst="rect">
            <a:avLst/>
          </a:prstGeom>
        </p:spPr>
        <p:txBody>
          <a:bodyPr wrap="none">
            <a:spAutoFit/>
          </a:bodyPr>
          <a:lstStyle/>
          <a:p>
            <a:pPr fontAlgn="b"/>
            <a:r>
              <a:rPr lang="es-MX" sz="700" dirty="0"/>
              <a:t>Comunidad</a:t>
            </a:r>
          </a:p>
        </p:txBody>
      </p:sp>
      <p:sp>
        <p:nvSpPr>
          <p:cNvPr id="188" name="Rectángulo 187"/>
          <p:cNvSpPr/>
          <p:nvPr/>
        </p:nvSpPr>
        <p:spPr>
          <a:xfrm>
            <a:off x="4798393" y="6509074"/>
            <a:ext cx="359394" cy="261610"/>
          </a:xfrm>
          <a:prstGeom prst="rect">
            <a:avLst/>
          </a:prstGeom>
        </p:spPr>
        <p:txBody>
          <a:bodyPr wrap="none">
            <a:spAutoFit/>
          </a:bodyPr>
          <a:lstStyle/>
          <a:p>
            <a:pPr algn="ctr" fontAlgn="b"/>
            <a:r>
              <a:rPr lang="es-MX" sz="1100" b="1" dirty="0">
                <a:solidFill>
                  <a:schemeClr val="accent2">
                    <a:lumMod val="75000"/>
                  </a:schemeClr>
                </a:solidFill>
              </a:rPr>
              <a:t>9%</a:t>
            </a:r>
          </a:p>
        </p:txBody>
      </p:sp>
      <p:sp>
        <p:nvSpPr>
          <p:cNvPr id="189" name="Rectángulo 188"/>
          <p:cNvSpPr/>
          <p:nvPr/>
        </p:nvSpPr>
        <p:spPr>
          <a:xfrm>
            <a:off x="4259136" y="6232057"/>
            <a:ext cx="893193" cy="200055"/>
          </a:xfrm>
          <a:prstGeom prst="rect">
            <a:avLst/>
          </a:prstGeom>
        </p:spPr>
        <p:txBody>
          <a:bodyPr wrap="none">
            <a:spAutoFit/>
          </a:bodyPr>
          <a:lstStyle/>
          <a:p>
            <a:pPr fontAlgn="b"/>
            <a:r>
              <a:rPr lang="es-MX" sz="700" dirty="0"/>
              <a:t>Armando Ríos </a:t>
            </a:r>
            <a:r>
              <a:rPr lang="es-MX" sz="700" dirty="0" err="1"/>
              <a:t>Piter</a:t>
            </a:r>
            <a:endParaRPr lang="es-MX" sz="700" dirty="0"/>
          </a:p>
        </p:txBody>
      </p:sp>
      <p:sp>
        <p:nvSpPr>
          <p:cNvPr id="190" name="Rectángulo 189"/>
          <p:cNvSpPr/>
          <p:nvPr/>
        </p:nvSpPr>
        <p:spPr>
          <a:xfrm>
            <a:off x="5069974" y="6200919"/>
            <a:ext cx="431529" cy="261610"/>
          </a:xfrm>
          <a:prstGeom prst="rect">
            <a:avLst/>
          </a:prstGeom>
        </p:spPr>
        <p:txBody>
          <a:bodyPr wrap="none">
            <a:spAutoFit/>
          </a:bodyPr>
          <a:lstStyle/>
          <a:p>
            <a:pPr algn="ctr" fontAlgn="b"/>
            <a:r>
              <a:rPr lang="es-MX" sz="1100" b="1" dirty="0">
                <a:solidFill>
                  <a:schemeClr val="accent2">
                    <a:lumMod val="75000"/>
                  </a:schemeClr>
                </a:solidFill>
              </a:rPr>
              <a:t>29%</a:t>
            </a:r>
          </a:p>
        </p:txBody>
      </p:sp>
      <p:sp>
        <p:nvSpPr>
          <p:cNvPr id="191" name="CuadroTexto 190"/>
          <p:cNvSpPr txBox="1"/>
          <p:nvPr/>
        </p:nvSpPr>
        <p:spPr>
          <a:xfrm>
            <a:off x="5922927" y="4611028"/>
            <a:ext cx="1396538" cy="369332"/>
          </a:xfrm>
          <a:prstGeom prst="rect">
            <a:avLst/>
          </a:prstGeom>
          <a:noFill/>
        </p:spPr>
        <p:txBody>
          <a:bodyPr wrap="square" rtlCol="0">
            <a:spAutoFit/>
          </a:bodyPr>
          <a:lstStyle/>
          <a:p>
            <a:pPr algn="ctr"/>
            <a:r>
              <a:rPr lang="es-MX" b="1" dirty="0">
                <a:solidFill>
                  <a:srgbClr val="B80088"/>
                </a:solidFill>
              </a:rPr>
              <a:t>24%</a:t>
            </a:r>
          </a:p>
        </p:txBody>
      </p:sp>
      <p:sp>
        <p:nvSpPr>
          <p:cNvPr id="10" name="Rectángulo 9"/>
          <p:cNvSpPr/>
          <p:nvPr/>
        </p:nvSpPr>
        <p:spPr>
          <a:xfrm>
            <a:off x="6974171" y="5129792"/>
            <a:ext cx="657552" cy="200055"/>
          </a:xfrm>
          <a:prstGeom prst="rect">
            <a:avLst/>
          </a:prstGeom>
        </p:spPr>
        <p:txBody>
          <a:bodyPr wrap="none">
            <a:spAutoFit/>
          </a:bodyPr>
          <a:lstStyle/>
          <a:p>
            <a:r>
              <a:rPr lang="es-MX" sz="700" dirty="0"/>
              <a:t>Mikel Arriola</a:t>
            </a:r>
          </a:p>
        </p:txBody>
      </p:sp>
      <p:sp>
        <p:nvSpPr>
          <p:cNvPr id="192" name="Rectángulo 191"/>
          <p:cNvSpPr/>
          <p:nvPr/>
        </p:nvSpPr>
        <p:spPr>
          <a:xfrm>
            <a:off x="7512098" y="5101603"/>
            <a:ext cx="431529" cy="261610"/>
          </a:xfrm>
          <a:prstGeom prst="rect">
            <a:avLst/>
          </a:prstGeom>
        </p:spPr>
        <p:txBody>
          <a:bodyPr wrap="none">
            <a:spAutoFit/>
          </a:bodyPr>
          <a:lstStyle/>
          <a:p>
            <a:pPr algn="ctr" fontAlgn="b"/>
            <a:r>
              <a:rPr lang="es-MX" sz="1100" b="1" dirty="0">
                <a:solidFill>
                  <a:srgbClr val="C55A11"/>
                </a:solidFill>
              </a:rPr>
              <a:t>17%</a:t>
            </a:r>
            <a:endParaRPr lang="es-MX" sz="1100" b="1" dirty="0">
              <a:solidFill>
                <a:srgbClr val="C55A11"/>
              </a:solidFill>
              <a:latin typeface="Calibri" panose="020F0502020204030204" pitchFamily="34" charset="0"/>
            </a:endParaRPr>
          </a:p>
        </p:txBody>
      </p:sp>
      <p:sp>
        <p:nvSpPr>
          <p:cNvPr id="193" name="Rectángulo 192"/>
          <p:cNvSpPr/>
          <p:nvPr/>
        </p:nvSpPr>
        <p:spPr>
          <a:xfrm>
            <a:off x="11516108" y="1968088"/>
            <a:ext cx="431529" cy="261610"/>
          </a:xfrm>
          <a:prstGeom prst="rect">
            <a:avLst/>
          </a:prstGeom>
        </p:spPr>
        <p:txBody>
          <a:bodyPr wrap="none">
            <a:spAutoFit/>
          </a:bodyPr>
          <a:lstStyle/>
          <a:p>
            <a:pPr algn="ctr" fontAlgn="b"/>
            <a:r>
              <a:rPr lang="es-MX" sz="1100" b="1" dirty="0">
                <a:solidFill>
                  <a:srgbClr val="B00000"/>
                </a:solidFill>
              </a:rPr>
              <a:t>26%</a:t>
            </a:r>
            <a:endParaRPr lang="es-MX" sz="1100" b="1" dirty="0">
              <a:solidFill>
                <a:srgbClr val="B00000"/>
              </a:solidFill>
              <a:latin typeface="Calibri" panose="020F0502020204030204" pitchFamily="34" charset="0"/>
            </a:endParaRPr>
          </a:p>
        </p:txBody>
      </p:sp>
      <p:sp>
        <p:nvSpPr>
          <p:cNvPr id="194" name="Rectángulo 193"/>
          <p:cNvSpPr/>
          <p:nvPr/>
        </p:nvSpPr>
        <p:spPr>
          <a:xfrm>
            <a:off x="10861370" y="2005326"/>
            <a:ext cx="792205" cy="200055"/>
          </a:xfrm>
          <a:prstGeom prst="rect">
            <a:avLst/>
          </a:prstGeom>
        </p:spPr>
        <p:txBody>
          <a:bodyPr wrap="none">
            <a:spAutoFit/>
          </a:bodyPr>
          <a:lstStyle/>
          <a:p>
            <a:pPr fontAlgn="b"/>
            <a:r>
              <a:rPr lang="es-MX" sz="700" dirty="0"/>
              <a:t>Jefe de gobierno</a:t>
            </a:r>
          </a:p>
        </p:txBody>
      </p:sp>
      <p:sp>
        <p:nvSpPr>
          <p:cNvPr id="139" name="CuadroTexto 138"/>
          <p:cNvSpPr txBox="1"/>
          <p:nvPr/>
        </p:nvSpPr>
        <p:spPr>
          <a:xfrm>
            <a:off x="10237908" y="4510189"/>
            <a:ext cx="1396538" cy="369332"/>
          </a:xfrm>
          <a:prstGeom prst="rect">
            <a:avLst/>
          </a:prstGeom>
          <a:noFill/>
        </p:spPr>
        <p:txBody>
          <a:bodyPr wrap="square" rtlCol="0">
            <a:spAutoFit/>
          </a:bodyPr>
          <a:lstStyle/>
          <a:p>
            <a:pPr algn="ctr"/>
            <a:r>
              <a:rPr lang="es-MX" b="1" dirty="0">
                <a:solidFill>
                  <a:srgbClr val="B80088"/>
                </a:solidFill>
              </a:rPr>
              <a:t>39%</a:t>
            </a:r>
          </a:p>
        </p:txBody>
      </p:sp>
      <p:sp>
        <p:nvSpPr>
          <p:cNvPr id="144" name="CuadroTexto 143"/>
          <p:cNvSpPr txBox="1"/>
          <p:nvPr/>
        </p:nvSpPr>
        <p:spPr>
          <a:xfrm>
            <a:off x="10753259" y="4603906"/>
            <a:ext cx="1396538" cy="261610"/>
          </a:xfrm>
          <a:prstGeom prst="rect">
            <a:avLst/>
          </a:prstGeom>
          <a:noFill/>
        </p:spPr>
        <p:txBody>
          <a:bodyPr wrap="square" rtlCol="0">
            <a:spAutoFit/>
          </a:bodyPr>
          <a:lstStyle/>
          <a:p>
            <a:pPr algn="ctr"/>
            <a:r>
              <a:rPr lang="es-MX" sz="1050" b="1" dirty="0"/>
              <a:t>Local</a:t>
            </a:r>
          </a:p>
        </p:txBody>
      </p:sp>
      <p:sp>
        <p:nvSpPr>
          <p:cNvPr id="5" name="Forma libre 4"/>
          <p:cNvSpPr/>
          <p:nvPr/>
        </p:nvSpPr>
        <p:spPr>
          <a:xfrm>
            <a:off x="10160794" y="6260306"/>
            <a:ext cx="521494" cy="321469"/>
          </a:xfrm>
          <a:custGeom>
            <a:avLst/>
            <a:gdLst>
              <a:gd name="connsiteX0" fmla="*/ 64294 w 521494"/>
              <a:gd name="connsiteY0" fmla="*/ 164307 h 321469"/>
              <a:gd name="connsiteX1" fmla="*/ 116681 w 521494"/>
              <a:gd name="connsiteY1" fmla="*/ 192882 h 321469"/>
              <a:gd name="connsiteX2" fmla="*/ 157162 w 521494"/>
              <a:gd name="connsiteY2" fmla="*/ 228600 h 321469"/>
              <a:gd name="connsiteX3" fmla="*/ 211931 w 521494"/>
              <a:gd name="connsiteY3" fmla="*/ 235744 h 321469"/>
              <a:gd name="connsiteX4" fmla="*/ 297656 w 521494"/>
              <a:gd name="connsiteY4" fmla="*/ 278607 h 321469"/>
              <a:gd name="connsiteX5" fmla="*/ 323850 w 521494"/>
              <a:gd name="connsiteY5" fmla="*/ 283369 h 321469"/>
              <a:gd name="connsiteX6" fmla="*/ 345281 w 521494"/>
              <a:gd name="connsiteY6" fmla="*/ 290513 h 321469"/>
              <a:gd name="connsiteX7" fmla="*/ 371475 w 521494"/>
              <a:gd name="connsiteY7" fmla="*/ 292894 h 321469"/>
              <a:gd name="connsiteX8" fmla="*/ 397669 w 521494"/>
              <a:gd name="connsiteY8" fmla="*/ 292894 h 321469"/>
              <a:gd name="connsiteX9" fmla="*/ 423862 w 521494"/>
              <a:gd name="connsiteY9" fmla="*/ 304800 h 321469"/>
              <a:gd name="connsiteX10" fmla="*/ 459581 w 521494"/>
              <a:gd name="connsiteY10" fmla="*/ 321469 h 321469"/>
              <a:gd name="connsiteX11" fmla="*/ 483394 w 521494"/>
              <a:gd name="connsiteY11" fmla="*/ 314325 h 321469"/>
              <a:gd name="connsiteX12" fmla="*/ 483394 w 521494"/>
              <a:gd name="connsiteY12" fmla="*/ 302419 h 321469"/>
              <a:gd name="connsiteX13" fmla="*/ 483394 w 521494"/>
              <a:gd name="connsiteY13" fmla="*/ 302419 h 321469"/>
              <a:gd name="connsiteX14" fmla="*/ 502444 w 521494"/>
              <a:gd name="connsiteY14" fmla="*/ 290513 h 321469"/>
              <a:gd name="connsiteX15" fmla="*/ 514350 w 521494"/>
              <a:gd name="connsiteY15" fmla="*/ 271463 h 321469"/>
              <a:gd name="connsiteX16" fmla="*/ 521494 w 521494"/>
              <a:gd name="connsiteY16" fmla="*/ 233363 h 321469"/>
              <a:gd name="connsiteX17" fmla="*/ 519112 w 521494"/>
              <a:gd name="connsiteY17" fmla="*/ 226219 h 321469"/>
              <a:gd name="connsiteX18" fmla="*/ 504825 w 521494"/>
              <a:gd name="connsiteY18" fmla="*/ 214313 h 321469"/>
              <a:gd name="connsiteX19" fmla="*/ 495300 w 521494"/>
              <a:gd name="connsiteY19" fmla="*/ 209550 h 321469"/>
              <a:gd name="connsiteX20" fmla="*/ 490537 w 521494"/>
              <a:gd name="connsiteY20" fmla="*/ 166688 h 321469"/>
              <a:gd name="connsiteX21" fmla="*/ 469106 w 521494"/>
              <a:gd name="connsiteY21" fmla="*/ 145257 h 321469"/>
              <a:gd name="connsiteX22" fmla="*/ 469106 w 521494"/>
              <a:gd name="connsiteY22" fmla="*/ 133350 h 321469"/>
              <a:gd name="connsiteX23" fmla="*/ 476250 w 521494"/>
              <a:gd name="connsiteY23" fmla="*/ 116682 h 321469"/>
              <a:gd name="connsiteX24" fmla="*/ 459581 w 521494"/>
              <a:gd name="connsiteY24" fmla="*/ 109538 h 321469"/>
              <a:gd name="connsiteX25" fmla="*/ 442912 w 521494"/>
              <a:gd name="connsiteY25" fmla="*/ 114300 h 321469"/>
              <a:gd name="connsiteX26" fmla="*/ 431006 w 521494"/>
              <a:gd name="connsiteY26" fmla="*/ 114300 h 321469"/>
              <a:gd name="connsiteX27" fmla="*/ 426244 w 521494"/>
              <a:gd name="connsiteY27" fmla="*/ 109538 h 321469"/>
              <a:gd name="connsiteX28" fmla="*/ 419100 w 521494"/>
              <a:gd name="connsiteY28" fmla="*/ 95250 h 321469"/>
              <a:gd name="connsiteX29" fmla="*/ 409575 w 521494"/>
              <a:gd name="connsiteY29" fmla="*/ 78582 h 321469"/>
              <a:gd name="connsiteX30" fmla="*/ 395287 w 521494"/>
              <a:gd name="connsiteY30" fmla="*/ 73819 h 321469"/>
              <a:gd name="connsiteX31" fmla="*/ 385762 w 521494"/>
              <a:gd name="connsiteY31" fmla="*/ 54769 h 321469"/>
              <a:gd name="connsiteX32" fmla="*/ 357187 w 521494"/>
              <a:gd name="connsiteY32" fmla="*/ 40482 h 321469"/>
              <a:gd name="connsiteX33" fmla="*/ 342900 w 521494"/>
              <a:gd name="connsiteY33" fmla="*/ 28575 h 321469"/>
              <a:gd name="connsiteX34" fmla="*/ 333375 w 521494"/>
              <a:gd name="connsiteY34" fmla="*/ 11907 h 321469"/>
              <a:gd name="connsiteX35" fmla="*/ 321469 w 521494"/>
              <a:gd name="connsiteY35" fmla="*/ 7144 h 321469"/>
              <a:gd name="connsiteX36" fmla="*/ 309562 w 521494"/>
              <a:gd name="connsiteY36" fmla="*/ 7144 h 321469"/>
              <a:gd name="connsiteX37" fmla="*/ 300037 w 521494"/>
              <a:gd name="connsiteY37" fmla="*/ 26194 h 321469"/>
              <a:gd name="connsiteX38" fmla="*/ 273844 w 521494"/>
              <a:gd name="connsiteY38" fmla="*/ 33338 h 321469"/>
              <a:gd name="connsiteX39" fmla="*/ 269081 w 521494"/>
              <a:gd name="connsiteY39" fmla="*/ 35719 h 321469"/>
              <a:gd name="connsiteX40" fmla="*/ 269081 w 521494"/>
              <a:gd name="connsiteY40" fmla="*/ 35719 h 321469"/>
              <a:gd name="connsiteX41" fmla="*/ 250031 w 521494"/>
              <a:gd name="connsiteY41" fmla="*/ 50007 h 321469"/>
              <a:gd name="connsiteX42" fmla="*/ 245269 w 521494"/>
              <a:gd name="connsiteY42" fmla="*/ 64294 h 321469"/>
              <a:gd name="connsiteX43" fmla="*/ 238125 w 521494"/>
              <a:gd name="connsiteY43" fmla="*/ 64294 h 321469"/>
              <a:gd name="connsiteX44" fmla="*/ 233362 w 521494"/>
              <a:gd name="connsiteY44" fmla="*/ 64294 h 321469"/>
              <a:gd name="connsiteX45" fmla="*/ 228600 w 521494"/>
              <a:gd name="connsiteY45" fmla="*/ 59532 h 321469"/>
              <a:gd name="connsiteX46" fmla="*/ 216694 w 521494"/>
              <a:gd name="connsiteY46" fmla="*/ 45244 h 321469"/>
              <a:gd name="connsiteX47" fmla="*/ 216694 w 521494"/>
              <a:gd name="connsiteY47" fmla="*/ 38100 h 321469"/>
              <a:gd name="connsiteX48" fmla="*/ 216694 w 521494"/>
              <a:gd name="connsiteY48" fmla="*/ 30957 h 321469"/>
              <a:gd name="connsiteX49" fmla="*/ 216694 w 521494"/>
              <a:gd name="connsiteY49" fmla="*/ 7144 h 321469"/>
              <a:gd name="connsiteX50" fmla="*/ 197644 w 521494"/>
              <a:gd name="connsiteY50" fmla="*/ 0 h 321469"/>
              <a:gd name="connsiteX51" fmla="*/ 185737 w 521494"/>
              <a:gd name="connsiteY51" fmla="*/ 0 h 321469"/>
              <a:gd name="connsiteX52" fmla="*/ 173831 w 521494"/>
              <a:gd name="connsiteY52" fmla="*/ 2382 h 321469"/>
              <a:gd name="connsiteX53" fmla="*/ 169069 w 521494"/>
              <a:gd name="connsiteY53" fmla="*/ 4763 h 321469"/>
              <a:gd name="connsiteX54" fmla="*/ 176212 w 521494"/>
              <a:gd name="connsiteY54" fmla="*/ 23813 h 321469"/>
              <a:gd name="connsiteX55" fmla="*/ 183356 w 521494"/>
              <a:gd name="connsiteY55" fmla="*/ 38100 h 321469"/>
              <a:gd name="connsiteX56" fmla="*/ 185737 w 521494"/>
              <a:gd name="connsiteY56" fmla="*/ 47625 h 321469"/>
              <a:gd name="connsiteX57" fmla="*/ 190500 w 521494"/>
              <a:gd name="connsiteY57" fmla="*/ 52388 h 321469"/>
              <a:gd name="connsiteX58" fmla="*/ 192881 w 521494"/>
              <a:gd name="connsiteY58" fmla="*/ 61913 h 321469"/>
              <a:gd name="connsiteX59" fmla="*/ 180975 w 521494"/>
              <a:gd name="connsiteY59" fmla="*/ 61913 h 321469"/>
              <a:gd name="connsiteX60" fmla="*/ 169069 w 521494"/>
              <a:gd name="connsiteY60" fmla="*/ 59532 h 321469"/>
              <a:gd name="connsiteX61" fmla="*/ 169069 w 521494"/>
              <a:gd name="connsiteY61" fmla="*/ 54769 h 321469"/>
              <a:gd name="connsiteX62" fmla="*/ 150019 w 521494"/>
              <a:gd name="connsiteY62" fmla="*/ 57150 h 321469"/>
              <a:gd name="connsiteX63" fmla="*/ 145256 w 521494"/>
              <a:gd name="connsiteY63" fmla="*/ 52388 h 321469"/>
              <a:gd name="connsiteX64" fmla="*/ 142875 w 521494"/>
              <a:gd name="connsiteY64" fmla="*/ 40482 h 321469"/>
              <a:gd name="connsiteX65" fmla="*/ 121444 w 521494"/>
              <a:gd name="connsiteY65" fmla="*/ 42863 h 321469"/>
              <a:gd name="connsiteX66" fmla="*/ 107156 w 521494"/>
              <a:gd name="connsiteY66" fmla="*/ 42863 h 321469"/>
              <a:gd name="connsiteX67" fmla="*/ 90487 w 521494"/>
              <a:gd name="connsiteY67" fmla="*/ 50007 h 321469"/>
              <a:gd name="connsiteX68" fmla="*/ 78581 w 521494"/>
              <a:gd name="connsiteY68" fmla="*/ 40482 h 321469"/>
              <a:gd name="connsiteX69" fmla="*/ 64294 w 521494"/>
              <a:gd name="connsiteY69" fmla="*/ 33338 h 321469"/>
              <a:gd name="connsiteX70" fmla="*/ 42862 w 521494"/>
              <a:gd name="connsiteY70" fmla="*/ 30957 h 321469"/>
              <a:gd name="connsiteX71" fmla="*/ 42862 w 521494"/>
              <a:gd name="connsiteY71" fmla="*/ 42863 h 321469"/>
              <a:gd name="connsiteX72" fmla="*/ 38100 w 521494"/>
              <a:gd name="connsiteY72" fmla="*/ 59532 h 321469"/>
              <a:gd name="connsiteX73" fmla="*/ 38100 w 521494"/>
              <a:gd name="connsiteY73" fmla="*/ 59532 h 321469"/>
              <a:gd name="connsiteX74" fmla="*/ 30956 w 521494"/>
              <a:gd name="connsiteY74" fmla="*/ 80963 h 321469"/>
              <a:gd name="connsiteX75" fmla="*/ 21431 w 521494"/>
              <a:gd name="connsiteY75" fmla="*/ 90488 h 321469"/>
              <a:gd name="connsiteX76" fmla="*/ 11906 w 521494"/>
              <a:gd name="connsiteY76" fmla="*/ 95250 h 321469"/>
              <a:gd name="connsiteX77" fmla="*/ 0 w 521494"/>
              <a:gd name="connsiteY77" fmla="*/ 100013 h 321469"/>
              <a:gd name="connsiteX78" fmla="*/ 4762 w 521494"/>
              <a:gd name="connsiteY78" fmla="*/ 123825 h 321469"/>
              <a:gd name="connsiteX79" fmla="*/ 33337 w 521494"/>
              <a:gd name="connsiteY79" fmla="*/ 116682 h 321469"/>
              <a:gd name="connsiteX80" fmla="*/ 64294 w 521494"/>
              <a:gd name="connsiteY80" fmla="*/ 164307 h 321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21494" h="321469">
                <a:moveTo>
                  <a:pt x="64294" y="164307"/>
                </a:moveTo>
                <a:lnTo>
                  <a:pt x="116681" y="192882"/>
                </a:lnTo>
                <a:lnTo>
                  <a:pt x="157162" y="228600"/>
                </a:lnTo>
                <a:lnTo>
                  <a:pt x="211931" y="235744"/>
                </a:lnTo>
                <a:lnTo>
                  <a:pt x="297656" y="278607"/>
                </a:lnTo>
                <a:lnTo>
                  <a:pt x="323850" y="283369"/>
                </a:lnTo>
                <a:lnTo>
                  <a:pt x="345281" y="290513"/>
                </a:lnTo>
                <a:lnTo>
                  <a:pt x="371475" y="292894"/>
                </a:lnTo>
                <a:lnTo>
                  <a:pt x="397669" y="292894"/>
                </a:lnTo>
                <a:lnTo>
                  <a:pt x="423862" y="304800"/>
                </a:lnTo>
                <a:lnTo>
                  <a:pt x="459581" y="321469"/>
                </a:lnTo>
                <a:lnTo>
                  <a:pt x="483394" y="314325"/>
                </a:lnTo>
                <a:lnTo>
                  <a:pt x="483394" y="302419"/>
                </a:lnTo>
                <a:lnTo>
                  <a:pt x="483394" y="302419"/>
                </a:lnTo>
                <a:lnTo>
                  <a:pt x="502444" y="290513"/>
                </a:lnTo>
                <a:lnTo>
                  <a:pt x="514350" y="271463"/>
                </a:lnTo>
                <a:lnTo>
                  <a:pt x="521494" y="233363"/>
                </a:lnTo>
                <a:lnTo>
                  <a:pt x="519112" y="226219"/>
                </a:lnTo>
                <a:lnTo>
                  <a:pt x="504825" y="214313"/>
                </a:lnTo>
                <a:lnTo>
                  <a:pt x="495300" y="209550"/>
                </a:lnTo>
                <a:lnTo>
                  <a:pt x="490537" y="166688"/>
                </a:lnTo>
                <a:lnTo>
                  <a:pt x="469106" y="145257"/>
                </a:lnTo>
                <a:lnTo>
                  <a:pt x="469106" y="133350"/>
                </a:lnTo>
                <a:lnTo>
                  <a:pt x="476250" y="116682"/>
                </a:lnTo>
                <a:lnTo>
                  <a:pt x="459581" y="109538"/>
                </a:lnTo>
                <a:lnTo>
                  <a:pt x="442912" y="114300"/>
                </a:lnTo>
                <a:lnTo>
                  <a:pt x="431006" y="114300"/>
                </a:lnTo>
                <a:lnTo>
                  <a:pt x="426244" y="109538"/>
                </a:lnTo>
                <a:lnTo>
                  <a:pt x="419100" y="95250"/>
                </a:lnTo>
                <a:lnTo>
                  <a:pt x="409575" y="78582"/>
                </a:lnTo>
                <a:lnTo>
                  <a:pt x="395287" y="73819"/>
                </a:lnTo>
                <a:lnTo>
                  <a:pt x="385762" y="54769"/>
                </a:lnTo>
                <a:lnTo>
                  <a:pt x="357187" y="40482"/>
                </a:lnTo>
                <a:lnTo>
                  <a:pt x="342900" y="28575"/>
                </a:lnTo>
                <a:lnTo>
                  <a:pt x="333375" y="11907"/>
                </a:lnTo>
                <a:lnTo>
                  <a:pt x="321469" y="7144"/>
                </a:lnTo>
                <a:lnTo>
                  <a:pt x="309562" y="7144"/>
                </a:lnTo>
                <a:lnTo>
                  <a:pt x="300037" y="26194"/>
                </a:lnTo>
                <a:lnTo>
                  <a:pt x="273844" y="33338"/>
                </a:lnTo>
                <a:lnTo>
                  <a:pt x="269081" y="35719"/>
                </a:lnTo>
                <a:lnTo>
                  <a:pt x="269081" y="35719"/>
                </a:lnTo>
                <a:lnTo>
                  <a:pt x="250031" y="50007"/>
                </a:lnTo>
                <a:lnTo>
                  <a:pt x="245269" y="64294"/>
                </a:lnTo>
                <a:lnTo>
                  <a:pt x="238125" y="64294"/>
                </a:lnTo>
                <a:lnTo>
                  <a:pt x="233362" y="64294"/>
                </a:lnTo>
                <a:lnTo>
                  <a:pt x="228600" y="59532"/>
                </a:lnTo>
                <a:lnTo>
                  <a:pt x="216694" y="45244"/>
                </a:lnTo>
                <a:lnTo>
                  <a:pt x="216694" y="38100"/>
                </a:lnTo>
                <a:lnTo>
                  <a:pt x="216694" y="30957"/>
                </a:lnTo>
                <a:lnTo>
                  <a:pt x="216694" y="7144"/>
                </a:lnTo>
                <a:lnTo>
                  <a:pt x="197644" y="0"/>
                </a:lnTo>
                <a:lnTo>
                  <a:pt x="185737" y="0"/>
                </a:lnTo>
                <a:lnTo>
                  <a:pt x="173831" y="2382"/>
                </a:lnTo>
                <a:lnTo>
                  <a:pt x="169069" y="4763"/>
                </a:lnTo>
                <a:lnTo>
                  <a:pt x="176212" y="23813"/>
                </a:lnTo>
                <a:lnTo>
                  <a:pt x="183356" y="38100"/>
                </a:lnTo>
                <a:lnTo>
                  <a:pt x="185737" y="47625"/>
                </a:lnTo>
                <a:lnTo>
                  <a:pt x="190500" y="52388"/>
                </a:lnTo>
                <a:lnTo>
                  <a:pt x="192881" y="61913"/>
                </a:lnTo>
                <a:lnTo>
                  <a:pt x="180975" y="61913"/>
                </a:lnTo>
                <a:lnTo>
                  <a:pt x="169069" y="59532"/>
                </a:lnTo>
                <a:lnTo>
                  <a:pt x="169069" y="54769"/>
                </a:lnTo>
                <a:lnTo>
                  <a:pt x="150019" y="57150"/>
                </a:lnTo>
                <a:lnTo>
                  <a:pt x="145256" y="52388"/>
                </a:lnTo>
                <a:lnTo>
                  <a:pt x="142875" y="40482"/>
                </a:lnTo>
                <a:lnTo>
                  <a:pt x="121444" y="42863"/>
                </a:lnTo>
                <a:lnTo>
                  <a:pt x="107156" y="42863"/>
                </a:lnTo>
                <a:lnTo>
                  <a:pt x="90487" y="50007"/>
                </a:lnTo>
                <a:lnTo>
                  <a:pt x="78581" y="40482"/>
                </a:lnTo>
                <a:lnTo>
                  <a:pt x="64294" y="33338"/>
                </a:lnTo>
                <a:lnTo>
                  <a:pt x="42862" y="30957"/>
                </a:lnTo>
                <a:lnTo>
                  <a:pt x="42862" y="42863"/>
                </a:lnTo>
                <a:lnTo>
                  <a:pt x="38100" y="59532"/>
                </a:lnTo>
                <a:lnTo>
                  <a:pt x="38100" y="59532"/>
                </a:lnTo>
                <a:lnTo>
                  <a:pt x="30956" y="80963"/>
                </a:lnTo>
                <a:lnTo>
                  <a:pt x="21431" y="90488"/>
                </a:lnTo>
                <a:lnTo>
                  <a:pt x="11906" y="95250"/>
                </a:lnTo>
                <a:lnTo>
                  <a:pt x="0" y="100013"/>
                </a:lnTo>
                <a:lnTo>
                  <a:pt x="4762" y="123825"/>
                </a:lnTo>
                <a:lnTo>
                  <a:pt x="33337" y="116682"/>
                </a:lnTo>
                <a:lnTo>
                  <a:pt x="64294" y="164307"/>
                </a:lnTo>
                <a:close/>
              </a:path>
            </a:pathLst>
          </a:custGeom>
          <a:solidFill>
            <a:srgbClr val="BF9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orma libre 5"/>
          <p:cNvSpPr/>
          <p:nvPr/>
        </p:nvSpPr>
        <p:spPr>
          <a:xfrm>
            <a:off x="10613231" y="6267450"/>
            <a:ext cx="592932" cy="404813"/>
          </a:xfrm>
          <a:custGeom>
            <a:avLst/>
            <a:gdLst>
              <a:gd name="connsiteX0" fmla="*/ 135732 w 592932"/>
              <a:gd name="connsiteY0" fmla="*/ 90488 h 404813"/>
              <a:gd name="connsiteX1" fmla="*/ 190500 w 592932"/>
              <a:gd name="connsiteY1" fmla="*/ 73819 h 404813"/>
              <a:gd name="connsiteX2" fmla="*/ 209550 w 592932"/>
              <a:gd name="connsiteY2" fmla="*/ 57150 h 404813"/>
              <a:gd name="connsiteX3" fmla="*/ 223838 w 592932"/>
              <a:gd name="connsiteY3" fmla="*/ 57150 h 404813"/>
              <a:gd name="connsiteX4" fmla="*/ 226219 w 592932"/>
              <a:gd name="connsiteY4" fmla="*/ 38100 h 404813"/>
              <a:gd name="connsiteX5" fmla="*/ 238125 w 592932"/>
              <a:gd name="connsiteY5" fmla="*/ 28575 h 404813"/>
              <a:gd name="connsiteX6" fmla="*/ 238125 w 592932"/>
              <a:gd name="connsiteY6" fmla="*/ 0 h 404813"/>
              <a:gd name="connsiteX7" fmla="*/ 242888 w 592932"/>
              <a:gd name="connsiteY7" fmla="*/ 2381 h 404813"/>
              <a:gd name="connsiteX8" fmla="*/ 297657 w 592932"/>
              <a:gd name="connsiteY8" fmla="*/ 69056 h 404813"/>
              <a:gd name="connsiteX9" fmla="*/ 309563 w 592932"/>
              <a:gd name="connsiteY9" fmla="*/ 73819 h 404813"/>
              <a:gd name="connsiteX10" fmla="*/ 338138 w 592932"/>
              <a:gd name="connsiteY10" fmla="*/ 69056 h 404813"/>
              <a:gd name="connsiteX11" fmla="*/ 350044 w 592932"/>
              <a:gd name="connsiteY11" fmla="*/ 95250 h 404813"/>
              <a:gd name="connsiteX12" fmla="*/ 340519 w 592932"/>
              <a:gd name="connsiteY12" fmla="*/ 123825 h 404813"/>
              <a:gd name="connsiteX13" fmla="*/ 371475 w 592932"/>
              <a:gd name="connsiteY13" fmla="*/ 145256 h 404813"/>
              <a:gd name="connsiteX14" fmla="*/ 381000 w 592932"/>
              <a:gd name="connsiteY14" fmla="*/ 150019 h 404813"/>
              <a:gd name="connsiteX15" fmla="*/ 419100 w 592932"/>
              <a:gd name="connsiteY15" fmla="*/ 121444 h 404813"/>
              <a:gd name="connsiteX16" fmla="*/ 428625 w 592932"/>
              <a:gd name="connsiteY16" fmla="*/ 142875 h 404813"/>
              <a:gd name="connsiteX17" fmla="*/ 438150 w 592932"/>
              <a:gd name="connsiteY17" fmla="*/ 164306 h 404813"/>
              <a:gd name="connsiteX18" fmla="*/ 457200 w 592932"/>
              <a:gd name="connsiteY18" fmla="*/ 176213 h 404813"/>
              <a:gd name="connsiteX19" fmla="*/ 457200 w 592932"/>
              <a:gd name="connsiteY19" fmla="*/ 176213 h 404813"/>
              <a:gd name="connsiteX20" fmla="*/ 471488 w 592932"/>
              <a:gd name="connsiteY20" fmla="*/ 197644 h 404813"/>
              <a:gd name="connsiteX21" fmla="*/ 592932 w 592932"/>
              <a:gd name="connsiteY21" fmla="*/ 188119 h 404813"/>
              <a:gd name="connsiteX22" fmla="*/ 573882 w 592932"/>
              <a:gd name="connsiteY22" fmla="*/ 266700 h 404813"/>
              <a:gd name="connsiteX23" fmla="*/ 581025 w 592932"/>
              <a:gd name="connsiteY23" fmla="*/ 283369 h 404813"/>
              <a:gd name="connsiteX24" fmla="*/ 585788 w 592932"/>
              <a:gd name="connsiteY24" fmla="*/ 309563 h 404813"/>
              <a:gd name="connsiteX25" fmla="*/ 581025 w 592932"/>
              <a:gd name="connsiteY25" fmla="*/ 314325 h 404813"/>
              <a:gd name="connsiteX26" fmla="*/ 583407 w 592932"/>
              <a:gd name="connsiteY26" fmla="*/ 333375 h 404813"/>
              <a:gd name="connsiteX27" fmla="*/ 538163 w 592932"/>
              <a:gd name="connsiteY27" fmla="*/ 319088 h 404813"/>
              <a:gd name="connsiteX28" fmla="*/ 509588 w 592932"/>
              <a:gd name="connsiteY28" fmla="*/ 319088 h 404813"/>
              <a:gd name="connsiteX29" fmla="*/ 495300 w 592932"/>
              <a:gd name="connsiteY29" fmla="*/ 319088 h 404813"/>
              <a:gd name="connsiteX30" fmla="*/ 504825 w 592932"/>
              <a:gd name="connsiteY30" fmla="*/ 309563 h 404813"/>
              <a:gd name="connsiteX31" fmla="*/ 500063 w 592932"/>
              <a:gd name="connsiteY31" fmla="*/ 302419 h 404813"/>
              <a:gd name="connsiteX32" fmla="*/ 485775 w 592932"/>
              <a:gd name="connsiteY32" fmla="*/ 307181 h 404813"/>
              <a:gd name="connsiteX33" fmla="*/ 478632 w 592932"/>
              <a:gd name="connsiteY33" fmla="*/ 292894 h 404813"/>
              <a:gd name="connsiteX34" fmla="*/ 464344 w 592932"/>
              <a:gd name="connsiteY34" fmla="*/ 297656 h 404813"/>
              <a:gd name="connsiteX35" fmla="*/ 464344 w 592932"/>
              <a:gd name="connsiteY35" fmla="*/ 297656 h 404813"/>
              <a:gd name="connsiteX36" fmla="*/ 447675 w 592932"/>
              <a:gd name="connsiteY36" fmla="*/ 319088 h 404813"/>
              <a:gd name="connsiteX37" fmla="*/ 438150 w 592932"/>
              <a:gd name="connsiteY37" fmla="*/ 328613 h 404813"/>
              <a:gd name="connsiteX38" fmla="*/ 397669 w 592932"/>
              <a:gd name="connsiteY38" fmla="*/ 350044 h 404813"/>
              <a:gd name="connsiteX39" fmla="*/ 376238 w 592932"/>
              <a:gd name="connsiteY39" fmla="*/ 354806 h 404813"/>
              <a:gd name="connsiteX40" fmla="*/ 376238 w 592932"/>
              <a:gd name="connsiteY40" fmla="*/ 354806 h 404813"/>
              <a:gd name="connsiteX41" fmla="*/ 345282 w 592932"/>
              <a:gd name="connsiteY41" fmla="*/ 373856 h 404813"/>
              <a:gd name="connsiteX42" fmla="*/ 316707 w 592932"/>
              <a:gd name="connsiteY42" fmla="*/ 388144 h 404813"/>
              <a:gd name="connsiteX43" fmla="*/ 259557 w 592932"/>
              <a:gd name="connsiteY43" fmla="*/ 404813 h 404813"/>
              <a:gd name="connsiteX44" fmla="*/ 219075 w 592932"/>
              <a:gd name="connsiteY44" fmla="*/ 392906 h 404813"/>
              <a:gd name="connsiteX45" fmla="*/ 188119 w 592932"/>
              <a:gd name="connsiteY45" fmla="*/ 378619 h 404813"/>
              <a:gd name="connsiteX46" fmla="*/ 159544 w 592932"/>
              <a:gd name="connsiteY46" fmla="*/ 371475 h 404813"/>
              <a:gd name="connsiteX47" fmla="*/ 142875 w 592932"/>
              <a:gd name="connsiteY47" fmla="*/ 369094 h 404813"/>
              <a:gd name="connsiteX48" fmla="*/ 109538 w 592932"/>
              <a:gd name="connsiteY48" fmla="*/ 376238 h 404813"/>
              <a:gd name="connsiteX49" fmla="*/ 95250 w 592932"/>
              <a:gd name="connsiteY49" fmla="*/ 357188 h 404813"/>
              <a:gd name="connsiteX50" fmla="*/ 54769 w 592932"/>
              <a:gd name="connsiteY50" fmla="*/ 342900 h 404813"/>
              <a:gd name="connsiteX51" fmla="*/ 26194 w 592932"/>
              <a:gd name="connsiteY51" fmla="*/ 333375 h 404813"/>
              <a:gd name="connsiteX52" fmla="*/ 9525 w 592932"/>
              <a:gd name="connsiteY52" fmla="*/ 333375 h 404813"/>
              <a:gd name="connsiteX53" fmla="*/ 0 w 592932"/>
              <a:gd name="connsiteY53" fmla="*/ 316706 h 404813"/>
              <a:gd name="connsiteX54" fmla="*/ 16669 w 592932"/>
              <a:gd name="connsiteY54" fmla="*/ 311944 h 404813"/>
              <a:gd name="connsiteX55" fmla="*/ 33338 w 592932"/>
              <a:gd name="connsiteY55" fmla="*/ 309563 h 404813"/>
              <a:gd name="connsiteX56" fmla="*/ 33338 w 592932"/>
              <a:gd name="connsiteY56" fmla="*/ 295275 h 404813"/>
              <a:gd name="connsiteX57" fmla="*/ 35719 w 592932"/>
              <a:gd name="connsiteY57" fmla="*/ 280988 h 404813"/>
              <a:gd name="connsiteX58" fmla="*/ 47625 w 592932"/>
              <a:gd name="connsiteY58" fmla="*/ 280988 h 404813"/>
              <a:gd name="connsiteX59" fmla="*/ 59532 w 592932"/>
              <a:gd name="connsiteY59" fmla="*/ 276225 h 404813"/>
              <a:gd name="connsiteX60" fmla="*/ 69057 w 592932"/>
              <a:gd name="connsiteY60" fmla="*/ 259556 h 404813"/>
              <a:gd name="connsiteX61" fmla="*/ 71438 w 592932"/>
              <a:gd name="connsiteY61" fmla="*/ 235744 h 404813"/>
              <a:gd name="connsiteX62" fmla="*/ 78582 w 592932"/>
              <a:gd name="connsiteY62" fmla="*/ 214313 h 404813"/>
              <a:gd name="connsiteX63" fmla="*/ 42863 w 592932"/>
              <a:gd name="connsiteY63" fmla="*/ 204788 h 404813"/>
              <a:gd name="connsiteX64" fmla="*/ 35719 w 592932"/>
              <a:gd name="connsiteY64" fmla="*/ 188119 h 404813"/>
              <a:gd name="connsiteX65" fmla="*/ 35719 w 592932"/>
              <a:gd name="connsiteY65" fmla="*/ 188119 h 404813"/>
              <a:gd name="connsiteX66" fmla="*/ 45244 w 592932"/>
              <a:gd name="connsiteY66" fmla="*/ 157163 h 404813"/>
              <a:gd name="connsiteX67" fmla="*/ 45244 w 592932"/>
              <a:gd name="connsiteY67" fmla="*/ 157163 h 404813"/>
              <a:gd name="connsiteX68" fmla="*/ 33338 w 592932"/>
              <a:gd name="connsiteY68" fmla="*/ 150019 h 404813"/>
              <a:gd name="connsiteX69" fmla="*/ 21432 w 592932"/>
              <a:gd name="connsiteY69" fmla="*/ 142875 h 404813"/>
              <a:gd name="connsiteX70" fmla="*/ 19050 w 592932"/>
              <a:gd name="connsiteY70" fmla="*/ 130969 h 404813"/>
              <a:gd name="connsiteX71" fmla="*/ 21432 w 592932"/>
              <a:gd name="connsiteY71" fmla="*/ 119063 h 404813"/>
              <a:gd name="connsiteX72" fmla="*/ 21432 w 592932"/>
              <a:gd name="connsiteY72" fmla="*/ 119063 h 404813"/>
              <a:gd name="connsiteX73" fmla="*/ 42863 w 592932"/>
              <a:gd name="connsiteY73" fmla="*/ 109538 h 404813"/>
              <a:gd name="connsiteX74" fmla="*/ 45244 w 592932"/>
              <a:gd name="connsiteY74" fmla="*/ 114300 h 404813"/>
              <a:gd name="connsiteX75" fmla="*/ 54769 w 592932"/>
              <a:gd name="connsiteY75" fmla="*/ 109538 h 404813"/>
              <a:gd name="connsiteX76" fmla="*/ 64294 w 592932"/>
              <a:gd name="connsiteY76" fmla="*/ 97631 h 404813"/>
              <a:gd name="connsiteX77" fmla="*/ 83344 w 592932"/>
              <a:gd name="connsiteY77" fmla="*/ 104775 h 404813"/>
              <a:gd name="connsiteX78" fmla="*/ 135732 w 592932"/>
              <a:gd name="connsiteY78" fmla="*/ 90488 h 40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92932" h="404813">
                <a:moveTo>
                  <a:pt x="135732" y="90488"/>
                </a:moveTo>
                <a:lnTo>
                  <a:pt x="190500" y="73819"/>
                </a:lnTo>
                <a:lnTo>
                  <a:pt x="209550" y="57150"/>
                </a:lnTo>
                <a:lnTo>
                  <a:pt x="223838" y="57150"/>
                </a:lnTo>
                <a:lnTo>
                  <a:pt x="226219" y="38100"/>
                </a:lnTo>
                <a:lnTo>
                  <a:pt x="238125" y="28575"/>
                </a:lnTo>
                <a:lnTo>
                  <a:pt x="238125" y="0"/>
                </a:lnTo>
                <a:lnTo>
                  <a:pt x="242888" y="2381"/>
                </a:lnTo>
                <a:lnTo>
                  <a:pt x="297657" y="69056"/>
                </a:lnTo>
                <a:lnTo>
                  <a:pt x="309563" y="73819"/>
                </a:lnTo>
                <a:lnTo>
                  <a:pt x="338138" y="69056"/>
                </a:lnTo>
                <a:lnTo>
                  <a:pt x="350044" y="95250"/>
                </a:lnTo>
                <a:lnTo>
                  <a:pt x="340519" y="123825"/>
                </a:lnTo>
                <a:lnTo>
                  <a:pt x="371475" y="145256"/>
                </a:lnTo>
                <a:lnTo>
                  <a:pt x="381000" y="150019"/>
                </a:lnTo>
                <a:lnTo>
                  <a:pt x="419100" y="121444"/>
                </a:lnTo>
                <a:lnTo>
                  <a:pt x="428625" y="142875"/>
                </a:lnTo>
                <a:lnTo>
                  <a:pt x="438150" y="164306"/>
                </a:lnTo>
                <a:lnTo>
                  <a:pt x="457200" y="176213"/>
                </a:lnTo>
                <a:lnTo>
                  <a:pt x="457200" y="176213"/>
                </a:lnTo>
                <a:lnTo>
                  <a:pt x="471488" y="197644"/>
                </a:lnTo>
                <a:lnTo>
                  <a:pt x="592932" y="188119"/>
                </a:lnTo>
                <a:lnTo>
                  <a:pt x="573882" y="266700"/>
                </a:lnTo>
                <a:lnTo>
                  <a:pt x="581025" y="283369"/>
                </a:lnTo>
                <a:lnTo>
                  <a:pt x="585788" y="309563"/>
                </a:lnTo>
                <a:lnTo>
                  <a:pt x="581025" y="314325"/>
                </a:lnTo>
                <a:lnTo>
                  <a:pt x="583407" y="333375"/>
                </a:lnTo>
                <a:lnTo>
                  <a:pt x="538163" y="319088"/>
                </a:lnTo>
                <a:lnTo>
                  <a:pt x="509588" y="319088"/>
                </a:lnTo>
                <a:lnTo>
                  <a:pt x="495300" y="319088"/>
                </a:lnTo>
                <a:lnTo>
                  <a:pt x="504825" y="309563"/>
                </a:lnTo>
                <a:lnTo>
                  <a:pt x="500063" y="302419"/>
                </a:lnTo>
                <a:lnTo>
                  <a:pt x="485775" y="307181"/>
                </a:lnTo>
                <a:lnTo>
                  <a:pt x="478632" y="292894"/>
                </a:lnTo>
                <a:lnTo>
                  <a:pt x="464344" y="297656"/>
                </a:lnTo>
                <a:lnTo>
                  <a:pt x="464344" y="297656"/>
                </a:lnTo>
                <a:lnTo>
                  <a:pt x="447675" y="319088"/>
                </a:lnTo>
                <a:lnTo>
                  <a:pt x="438150" y="328613"/>
                </a:lnTo>
                <a:lnTo>
                  <a:pt x="397669" y="350044"/>
                </a:lnTo>
                <a:lnTo>
                  <a:pt x="376238" y="354806"/>
                </a:lnTo>
                <a:lnTo>
                  <a:pt x="376238" y="354806"/>
                </a:lnTo>
                <a:lnTo>
                  <a:pt x="345282" y="373856"/>
                </a:lnTo>
                <a:lnTo>
                  <a:pt x="316707" y="388144"/>
                </a:lnTo>
                <a:lnTo>
                  <a:pt x="259557" y="404813"/>
                </a:lnTo>
                <a:lnTo>
                  <a:pt x="219075" y="392906"/>
                </a:lnTo>
                <a:lnTo>
                  <a:pt x="188119" y="378619"/>
                </a:lnTo>
                <a:lnTo>
                  <a:pt x="159544" y="371475"/>
                </a:lnTo>
                <a:lnTo>
                  <a:pt x="142875" y="369094"/>
                </a:lnTo>
                <a:lnTo>
                  <a:pt x="109538" y="376238"/>
                </a:lnTo>
                <a:lnTo>
                  <a:pt x="95250" y="357188"/>
                </a:lnTo>
                <a:lnTo>
                  <a:pt x="54769" y="342900"/>
                </a:lnTo>
                <a:lnTo>
                  <a:pt x="26194" y="333375"/>
                </a:lnTo>
                <a:lnTo>
                  <a:pt x="9525" y="333375"/>
                </a:lnTo>
                <a:lnTo>
                  <a:pt x="0" y="316706"/>
                </a:lnTo>
                <a:lnTo>
                  <a:pt x="16669" y="311944"/>
                </a:lnTo>
                <a:lnTo>
                  <a:pt x="33338" y="309563"/>
                </a:lnTo>
                <a:lnTo>
                  <a:pt x="33338" y="295275"/>
                </a:lnTo>
                <a:lnTo>
                  <a:pt x="35719" y="280988"/>
                </a:lnTo>
                <a:lnTo>
                  <a:pt x="47625" y="280988"/>
                </a:lnTo>
                <a:lnTo>
                  <a:pt x="59532" y="276225"/>
                </a:lnTo>
                <a:lnTo>
                  <a:pt x="69057" y="259556"/>
                </a:lnTo>
                <a:lnTo>
                  <a:pt x="71438" y="235744"/>
                </a:lnTo>
                <a:lnTo>
                  <a:pt x="78582" y="214313"/>
                </a:lnTo>
                <a:lnTo>
                  <a:pt x="42863" y="204788"/>
                </a:lnTo>
                <a:lnTo>
                  <a:pt x="35719" y="188119"/>
                </a:lnTo>
                <a:lnTo>
                  <a:pt x="35719" y="188119"/>
                </a:lnTo>
                <a:lnTo>
                  <a:pt x="45244" y="157163"/>
                </a:lnTo>
                <a:lnTo>
                  <a:pt x="45244" y="157163"/>
                </a:lnTo>
                <a:lnTo>
                  <a:pt x="33338" y="150019"/>
                </a:lnTo>
                <a:lnTo>
                  <a:pt x="21432" y="142875"/>
                </a:lnTo>
                <a:lnTo>
                  <a:pt x="19050" y="130969"/>
                </a:lnTo>
                <a:lnTo>
                  <a:pt x="21432" y="119063"/>
                </a:lnTo>
                <a:lnTo>
                  <a:pt x="21432" y="119063"/>
                </a:lnTo>
                <a:cubicBezTo>
                  <a:pt x="41192" y="109183"/>
                  <a:pt x="33382" y="109538"/>
                  <a:pt x="42863" y="109538"/>
                </a:cubicBezTo>
                <a:lnTo>
                  <a:pt x="45244" y="114300"/>
                </a:lnTo>
                <a:lnTo>
                  <a:pt x="54769" y="109538"/>
                </a:lnTo>
                <a:lnTo>
                  <a:pt x="64294" y="97631"/>
                </a:lnTo>
                <a:lnTo>
                  <a:pt x="83344" y="104775"/>
                </a:lnTo>
                <a:lnTo>
                  <a:pt x="135732" y="90488"/>
                </a:ln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orma libre 10"/>
          <p:cNvSpPr/>
          <p:nvPr/>
        </p:nvSpPr>
        <p:spPr>
          <a:xfrm>
            <a:off x="10705867" y="6333829"/>
            <a:ext cx="26569" cy="24349"/>
          </a:xfrm>
          <a:custGeom>
            <a:avLst/>
            <a:gdLst>
              <a:gd name="connsiteX0" fmla="*/ 233 w 26569"/>
              <a:gd name="connsiteY0" fmla="*/ 7440 h 24349"/>
              <a:gd name="connsiteX1" fmla="*/ 14521 w 26569"/>
              <a:gd name="connsiteY1" fmla="*/ 296 h 24349"/>
              <a:gd name="connsiteX2" fmla="*/ 24046 w 26569"/>
              <a:gd name="connsiteY2" fmla="*/ 14584 h 24349"/>
              <a:gd name="connsiteX3" fmla="*/ 26427 w 26569"/>
              <a:gd name="connsiteY3" fmla="*/ 24109 h 24349"/>
              <a:gd name="connsiteX4" fmla="*/ 233 w 26569"/>
              <a:gd name="connsiteY4" fmla="*/ 7440 h 24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69" h="24349">
                <a:moveTo>
                  <a:pt x="233" y="7440"/>
                </a:moveTo>
                <a:cubicBezTo>
                  <a:pt x="-1751" y="3471"/>
                  <a:pt x="9421" y="-1234"/>
                  <a:pt x="14521" y="296"/>
                </a:cubicBezTo>
                <a:cubicBezTo>
                  <a:pt x="20004" y="1941"/>
                  <a:pt x="24046" y="14584"/>
                  <a:pt x="24046" y="14584"/>
                </a:cubicBezTo>
                <a:cubicBezTo>
                  <a:pt x="24840" y="17759"/>
                  <a:pt x="24113" y="21795"/>
                  <a:pt x="26427" y="24109"/>
                </a:cubicBezTo>
                <a:cubicBezTo>
                  <a:pt x="28741" y="26423"/>
                  <a:pt x="2217" y="11409"/>
                  <a:pt x="233" y="7440"/>
                </a:cubicBez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orma libre 11"/>
          <p:cNvSpPr/>
          <p:nvPr/>
        </p:nvSpPr>
        <p:spPr>
          <a:xfrm>
            <a:off x="10703719" y="6333755"/>
            <a:ext cx="35900" cy="22833"/>
          </a:xfrm>
          <a:custGeom>
            <a:avLst/>
            <a:gdLst>
              <a:gd name="connsiteX0" fmla="*/ 28575 w 35900"/>
              <a:gd name="connsiteY0" fmla="*/ 9895 h 22833"/>
              <a:gd name="connsiteX1" fmla="*/ 35719 w 35900"/>
              <a:gd name="connsiteY1" fmla="*/ 21801 h 22833"/>
              <a:gd name="connsiteX2" fmla="*/ 26194 w 35900"/>
              <a:gd name="connsiteY2" fmla="*/ 19420 h 22833"/>
              <a:gd name="connsiteX3" fmla="*/ 0 w 35900"/>
              <a:gd name="connsiteY3" fmla="*/ 17039 h 22833"/>
              <a:gd name="connsiteX4" fmla="*/ 7144 w 35900"/>
              <a:gd name="connsiteY4" fmla="*/ 9895 h 22833"/>
              <a:gd name="connsiteX5" fmla="*/ 11906 w 35900"/>
              <a:gd name="connsiteY5" fmla="*/ 370 h 22833"/>
              <a:gd name="connsiteX6" fmla="*/ 28575 w 35900"/>
              <a:gd name="connsiteY6" fmla="*/ 9895 h 2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900" h="22833">
                <a:moveTo>
                  <a:pt x="28575" y="9895"/>
                </a:moveTo>
                <a:cubicBezTo>
                  <a:pt x="32544" y="13467"/>
                  <a:pt x="36841" y="17311"/>
                  <a:pt x="35719" y="21801"/>
                </a:cubicBezTo>
                <a:cubicBezTo>
                  <a:pt x="34925" y="24976"/>
                  <a:pt x="29438" y="19852"/>
                  <a:pt x="26194" y="19420"/>
                </a:cubicBezTo>
                <a:cubicBezTo>
                  <a:pt x="17504" y="18261"/>
                  <a:pt x="8731" y="17833"/>
                  <a:pt x="0" y="17039"/>
                </a:cubicBezTo>
                <a:cubicBezTo>
                  <a:pt x="2381" y="14658"/>
                  <a:pt x="5187" y="12635"/>
                  <a:pt x="7144" y="9895"/>
                </a:cubicBezTo>
                <a:cubicBezTo>
                  <a:pt x="9207" y="7006"/>
                  <a:pt x="9634" y="3097"/>
                  <a:pt x="11906" y="370"/>
                </a:cubicBezTo>
                <a:cubicBezTo>
                  <a:pt x="13738" y="-1829"/>
                  <a:pt x="24606" y="6323"/>
                  <a:pt x="28575" y="9895"/>
                </a:cubicBezTo>
                <a:close/>
              </a:path>
            </a:pathLst>
          </a:cu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57775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áfico 8"/>
          <p:cNvGraphicFramePr>
            <a:graphicFrameLocks/>
          </p:cNvGraphicFramePr>
          <p:nvPr>
            <p:extLst>
              <p:ext uri="{D42A27DB-BD31-4B8C-83A1-F6EECF244321}">
                <p14:modId xmlns:p14="http://schemas.microsoft.com/office/powerpoint/2010/main" val="1114404877"/>
              </p:ext>
            </p:extLst>
          </p:nvPr>
        </p:nvGraphicFramePr>
        <p:xfrm>
          <a:off x="6881303" y="5182178"/>
          <a:ext cx="1455805" cy="11074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Diagrama 2"/>
          <p:cNvGraphicFramePr/>
          <p:nvPr>
            <p:extLst>
              <p:ext uri="{D42A27DB-BD31-4B8C-83A1-F6EECF244321}">
                <p14:modId xmlns:p14="http://schemas.microsoft.com/office/powerpoint/2010/main" val="3372679244"/>
              </p:ext>
            </p:extLst>
          </p:nvPr>
        </p:nvGraphicFramePr>
        <p:xfrm>
          <a:off x="3428536" y="1451187"/>
          <a:ext cx="5665585" cy="45506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2502576" y="326568"/>
            <a:ext cx="7517507" cy="523220"/>
          </a:xfrm>
          <a:prstGeom prst="rect">
            <a:avLst/>
          </a:prstGeom>
        </p:spPr>
        <p:txBody>
          <a:bodyPr wrap="none">
            <a:spAutoFit/>
          </a:bodyPr>
          <a:lstStyle/>
          <a:p>
            <a:r>
              <a:rPr lang="es-MX" sz="2400" b="1" dirty="0"/>
              <a:t>Número de notas sobre </a:t>
            </a:r>
            <a:r>
              <a:rPr lang="es-MX" sz="2800" b="1" dirty="0">
                <a:solidFill>
                  <a:srgbClr val="7F7F7F"/>
                </a:solidFill>
              </a:rPr>
              <a:t>asistencialismo</a:t>
            </a:r>
            <a:r>
              <a:rPr lang="es-MX" sz="2400" b="1" dirty="0"/>
              <a:t> por comunidad</a:t>
            </a:r>
          </a:p>
        </p:txBody>
      </p:sp>
      <p:sp>
        <p:nvSpPr>
          <p:cNvPr id="6" name="CuadroTexto 5"/>
          <p:cNvSpPr txBox="1"/>
          <p:nvPr/>
        </p:nvSpPr>
        <p:spPr>
          <a:xfrm>
            <a:off x="7022979" y="5630567"/>
            <a:ext cx="1154043" cy="230832"/>
          </a:xfrm>
          <a:prstGeom prst="rect">
            <a:avLst/>
          </a:prstGeom>
          <a:noFill/>
        </p:spPr>
        <p:txBody>
          <a:bodyPr wrap="square" rtlCol="0">
            <a:spAutoFit/>
          </a:bodyPr>
          <a:lstStyle/>
          <a:p>
            <a:pPr algn="ctr"/>
            <a:r>
              <a:rPr lang="es-MX" sz="900" b="1" dirty="0">
                <a:solidFill>
                  <a:schemeClr val="bg1">
                    <a:lumMod val="50000"/>
                  </a:schemeClr>
                </a:solidFill>
              </a:rPr>
              <a:t>Marginados</a:t>
            </a:r>
          </a:p>
        </p:txBody>
      </p:sp>
      <p:sp>
        <p:nvSpPr>
          <p:cNvPr id="7" name="CuadroTexto 6"/>
          <p:cNvSpPr txBox="1"/>
          <p:nvPr/>
        </p:nvSpPr>
        <p:spPr>
          <a:xfrm>
            <a:off x="7932285" y="5861399"/>
            <a:ext cx="565843" cy="276999"/>
          </a:xfrm>
          <a:prstGeom prst="rect">
            <a:avLst/>
          </a:prstGeom>
          <a:noFill/>
        </p:spPr>
        <p:txBody>
          <a:bodyPr wrap="square" rtlCol="0">
            <a:spAutoFit/>
          </a:bodyPr>
          <a:lstStyle/>
          <a:p>
            <a:pPr algn="ctr"/>
            <a:r>
              <a:rPr lang="es-MX" sz="1200" b="1" dirty="0">
                <a:solidFill>
                  <a:srgbClr val="B00000"/>
                </a:solidFill>
              </a:rPr>
              <a:t>22%</a:t>
            </a:r>
          </a:p>
        </p:txBody>
      </p:sp>
      <p:sp>
        <p:nvSpPr>
          <p:cNvPr id="8" name="CuadroTexto 7"/>
          <p:cNvSpPr txBox="1"/>
          <p:nvPr/>
        </p:nvSpPr>
        <p:spPr>
          <a:xfrm>
            <a:off x="6810352" y="4905552"/>
            <a:ext cx="1868135" cy="369332"/>
          </a:xfrm>
          <a:prstGeom prst="rect">
            <a:avLst/>
          </a:prstGeom>
          <a:noFill/>
        </p:spPr>
        <p:txBody>
          <a:bodyPr wrap="square" rtlCol="0">
            <a:spAutoFit/>
          </a:bodyPr>
          <a:lstStyle/>
          <a:p>
            <a:pPr algn="ctr"/>
            <a:r>
              <a:rPr lang="es-MX" sz="900" b="1" dirty="0"/>
              <a:t>Estereotipo más pronunciado sobre la comunidad</a:t>
            </a:r>
          </a:p>
        </p:txBody>
      </p:sp>
      <p:sp>
        <p:nvSpPr>
          <p:cNvPr id="11" name="CuadroTexto 10"/>
          <p:cNvSpPr txBox="1"/>
          <p:nvPr/>
        </p:nvSpPr>
        <p:spPr>
          <a:xfrm>
            <a:off x="3174426" y="3815214"/>
            <a:ext cx="1868135" cy="369332"/>
          </a:xfrm>
          <a:prstGeom prst="rect">
            <a:avLst/>
          </a:prstGeom>
          <a:noFill/>
        </p:spPr>
        <p:txBody>
          <a:bodyPr wrap="square" rtlCol="0">
            <a:spAutoFit/>
          </a:bodyPr>
          <a:lstStyle/>
          <a:p>
            <a:pPr algn="ctr"/>
            <a:r>
              <a:rPr lang="es-MX" sz="900" b="1" dirty="0"/>
              <a:t>Estereotipo más pronunciado sobre la comunidad</a:t>
            </a:r>
          </a:p>
        </p:txBody>
      </p:sp>
      <p:graphicFrame>
        <p:nvGraphicFramePr>
          <p:cNvPr id="12" name="Gráfico 11"/>
          <p:cNvGraphicFramePr>
            <a:graphicFrameLocks/>
          </p:cNvGraphicFramePr>
          <p:nvPr>
            <p:extLst>
              <p:ext uri="{D42A27DB-BD31-4B8C-83A1-F6EECF244321}">
                <p14:modId xmlns:p14="http://schemas.microsoft.com/office/powerpoint/2010/main" val="3591210896"/>
              </p:ext>
            </p:extLst>
          </p:nvPr>
        </p:nvGraphicFramePr>
        <p:xfrm>
          <a:off x="3419528" y="4135273"/>
          <a:ext cx="1557652" cy="1026788"/>
        </p:xfrm>
        <a:graphic>
          <a:graphicData uri="http://schemas.openxmlformats.org/drawingml/2006/chart">
            <c:chart xmlns:c="http://schemas.openxmlformats.org/drawingml/2006/chart" xmlns:r="http://schemas.openxmlformats.org/officeDocument/2006/relationships" r:id="rId8"/>
          </a:graphicData>
        </a:graphic>
      </p:graphicFrame>
      <p:sp>
        <p:nvSpPr>
          <p:cNvPr id="13" name="Rectángulo 12"/>
          <p:cNvSpPr/>
          <p:nvPr/>
        </p:nvSpPr>
        <p:spPr>
          <a:xfrm>
            <a:off x="3845533" y="4525556"/>
            <a:ext cx="705641" cy="230832"/>
          </a:xfrm>
          <a:prstGeom prst="rect">
            <a:avLst/>
          </a:prstGeom>
        </p:spPr>
        <p:txBody>
          <a:bodyPr wrap="none">
            <a:spAutoFit/>
          </a:bodyPr>
          <a:lstStyle/>
          <a:p>
            <a:pPr algn="ctr"/>
            <a:r>
              <a:rPr lang="es-MX" sz="900" b="1" dirty="0">
                <a:solidFill>
                  <a:srgbClr val="B80088"/>
                </a:solidFill>
              </a:rPr>
              <a:t>Tecnología</a:t>
            </a:r>
          </a:p>
        </p:txBody>
      </p:sp>
      <p:sp>
        <p:nvSpPr>
          <p:cNvPr id="14" name="CuadroTexto 13"/>
          <p:cNvSpPr txBox="1"/>
          <p:nvPr/>
        </p:nvSpPr>
        <p:spPr>
          <a:xfrm>
            <a:off x="3972130" y="5080425"/>
            <a:ext cx="452446" cy="276999"/>
          </a:xfrm>
          <a:prstGeom prst="rect">
            <a:avLst/>
          </a:prstGeom>
          <a:noFill/>
        </p:spPr>
        <p:txBody>
          <a:bodyPr wrap="square" rtlCol="0">
            <a:spAutoFit/>
          </a:bodyPr>
          <a:lstStyle/>
          <a:p>
            <a:r>
              <a:rPr lang="es-MX" sz="1200" b="1" dirty="0">
                <a:solidFill>
                  <a:srgbClr val="680373"/>
                </a:solidFill>
              </a:rPr>
              <a:t>50%</a:t>
            </a:r>
          </a:p>
        </p:txBody>
      </p:sp>
      <p:graphicFrame>
        <p:nvGraphicFramePr>
          <p:cNvPr id="15" name="Gráfico 14"/>
          <p:cNvGraphicFramePr>
            <a:graphicFrameLocks/>
          </p:cNvGraphicFramePr>
          <p:nvPr>
            <p:extLst>
              <p:ext uri="{D42A27DB-BD31-4B8C-83A1-F6EECF244321}">
                <p14:modId xmlns:p14="http://schemas.microsoft.com/office/powerpoint/2010/main" val="2113355479"/>
              </p:ext>
            </p:extLst>
          </p:nvPr>
        </p:nvGraphicFramePr>
        <p:xfrm>
          <a:off x="2030731" y="1729178"/>
          <a:ext cx="1390997" cy="1075883"/>
        </p:xfrm>
        <a:graphic>
          <a:graphicData uri="http://schemas.openxmlformats.org/drawingml/2006/chart">
            <c:chart xmlns:c="http://schemas.openxmlformats.org/drawingml/2006/chart" xmlns:r="http://schemas.openxmlformats.org/officeDocument/2006/relationships" r:id="rId9"/>
          </a:graphicData>
        </a:graphic>
      </p:graphicFrame>
      <p:sp>
        <p:nvSpPr>
          <p:cNvPr id="16" name="CuadroTexto 15"/>
          <p:cNvSpPr txBox="1"/>
          <p:nvPr/>
        </p:nvSpPr>
        <p:spPr>
          <a:xfrm>
            <a:off x="2936645" y="2557211"/>
            <a:ext cx="452446" cy="276999"/>
          </a:xfrm>
          <a:prstGeom prst="rect">
            <a:avLst/>
          </a:prstGeom>
          <a:noFill/>
        </p:spPr>
        <p:txBody>
          <a:bodyPr wrap="square" rtlCol="0">
            <a:spAutoFit/>
          </a:bodyPr>
          <a:lstStyle/>
          <a:p>
            <a:r>
              <a:rPr lang="es-MX" sz="1200" b="1" dirty="0">
                <a:solidFill>
                  <a:schemeClr val="accent5"/>
                </a:solidFill>
              </a:rPr>
              <a:t>40%</a:t>
            </a:r>
          </a:p>
        </p:txBody>
      </p:sp>
      <p:sp>
        <p:nvSpPr>
          <p:cNvPr id="17" name="Rectángulo 16"/>
          <p:cNvSpPr/>
          <p:nvPr/>
        </p:nvSpPr>
        <p:spPr>
          <a:xfrm>
            <a:off x="2346157" y="2151703"/>
            <a:ext cx="760144" cy="230832"/>
          </a:xfrm>
          <a:prstGeom prst="rect">
            <a:avLst/>
          </a:prstGeom>
        </p:spPr>
        <p:txBody>
          <a:bodyPr wrap="none">
            <a:spAutoFit/>
          </a:bodyPr>
          <a:lstStyle/>
          <a:p>
            <a:pPr algn="ctr"/>
            <a:r>
              <a:rPr lang="es-MX" sz="900" b="1" dirty="0">
                <a:solidFill>
                  <a:schemeClr val="bg1">
                    <a:lumMod val="50000"/>
                  </a:schemeClr>
                </a:solidFill>
              </a:rPr>
              <a:t>Vulnerables</a:t>
            </a:r>
          </a:p>
        </p:txBody>
      </p:sp>
      <p:sp>
        <p:nvSpPr>
          <p:cNvPr id="18" name="CuadroTexto 17"/>
          <p:cNvSpPr txBox="1"/>
          <p:nvPr/>
        </p:nvSpPr>
        <p:spPr>
          <a:xfrm>
            <a:off x="1721190" y="1471186"/>
            <a:ext cx="1868135" cy="369332"/>
          </a:xfrm>
          <a:prstGeom prst="rect">
            <a:avLst/>
          </a:prstGeom>
          <a:noFill/>
        </p:spPr>
        <p:txBody>
          <a:bodyPr wrap="square" rtlCol="0">
            <a:spAutoFit/>
          </a:bodyPr>
          <a:lstStyle/>
          <a:p>
            <a:pPr algn="ctr"/>
            <a:r>
              <a:rPr lang="es-MX" sz="900" b="1" dirty="0"/>
              <a:t>Estereotipo más pronunciado sobre la comunidad</a:t>
            </a:r>
          </a:p>
        </p:txBody>
      </p:sp>
      <p:graphicFrame>
        <p:nvGraphicFramePr>
          <p:cNvPr id="19" name="Gráfico 18"/>
          <p:cNvGraphicFramePr>
            <a:graphicFrameLocks/>
          </p:cNvGraphicFramePr>
          <p:nvPr>
            <p:extLst>
              <p:ext uri="{D42A27DB-BD31-4B8C-83A1-F6EECF244321}">
                <p14:modId xmlns:p14="http://schemas.microsoft.com/office/powerpoint/2010/main" val="173422119"/>
              </p:ext>
            </p:extLst>
          </p:nvPr>
        </p:nvGraphicFramePr>
        <p:xfrm>
          <a:off x="8337108" y="2805061"/>
          <a:ext cx="1302330" cy="1064029"/>
        </p:xfrm>
        <a:graphic>
          <a:graphicData uri="http://schemas.openxmlformats.org/drawingml/2006/chart">
            <c:chart xmlns:c="http://schemas.openxmlformats.org/drawingml/2006/chart" xmlns:r="http://schemas.openxmlformats.org/officeDocument/2006/relationships" r:id="rId10"/>
          </a:graphicData>
        </a:graphic>
      </p:graphicFrame>
      <p:sp>
        <p:nvSpPr>
          <p:cNvPr id="20" name="Rectángulo 19"/>
          <p:cNvSpPr/>
          <p:nvPr/>
        </p:nvSpPr>
        <p:spPr>
          <a:xfrm>
            <a:off x="8608201" y="3208741"/>
            <a:ext cx="760144" cy="230832"/>
          </a:xfrm>
          <a:prstGeom prst="rect">
            <a:avLst/>
          </a:prstGeom>
        </p:spPr>
        <p:txBody>
          <a:bodyPr wrap="none">
            <a:spAutoFit/>
          </a:bodyPr>
          <a:lstStyle/>
          <a:p>
            <a:pPr algn="ctr"/>
            <a:r>
              <a:rPr lang="es-MX" sz="900" b="1" dirty="0">
                <a:solidFill>
                  <a:schemeClr val="bg1">
                    <a:lumMod val="50000"/>
                  </a:schemeClr>
                </a:solidFill>
              </a:rPr>
              <a:t>Vulnerables</a:t>
            </a:r>
          </a:p>
        </p:txBody>
      </p:sp>
      <p:sp>
        <p:nvSpPr>
          <p:cNvPr id="21" name="CuadroTexto 20"/>
          <p:cNvSpPr txBox="1"/>
          <p:nvPr/>
        </p:nvSpPr>
        <p:spPr>
          <a:xfrm>
            <a:off x="8169061" y="2593236"/>
            <a:ext cx="1868135" cy="369332"/>
          </a:xfrm>
          <a:prstGeom prst="rect">
            <a:avLst/>
          </a:prstGeom>
          <a:noFill/>
        </p:spPr>
        <p:txBody>
          <a:bodyPr wrap="square" rtlCol="0">
            <a:spAutoFit/>
          </a:bodyPr>
          <a:lstStyle/>
          <a:p>
            <a:pPr algn="ctr"/>
            <a:r>
              <a:rPr lang="es-MX" sz="900" b="1" dirty="0"/>
              <a:t>Estereotipo más pronunciado sobre la comunidad</a:t>
            </a:r>
          </a:p>
        </p:txBody>
      </p:sp>
      <p:sp>
        <p:nvSpPr>
          <p:cNvPr id="22" name="CuadroTexto 21"/>
          <p:cNvSpPr txBox="1"/>
          <p:nvPr/>
        </p:nvSpPr>
        <p:spPr>
          <a:xfrm>
            <a:off x="9355039" y="3538215"/>
            <a:ext cx="452446" cy="276999"/>
          </a:xfrm>
          <a:prstGeom prst="rect">
            <a:avLst/>
          </a:prstGeom>
          <a:noFill/>
        </p:spPr>
        <p:txBody>
          <a:bodyPr wrap="square" rtlCol="0">
            <a:spAutoFit/>
          </a:bodyPr>
          <a:lstStyle/>
          <a:p>
            <a:r>
              <a:rPr lang="es-MX" sz="1200" b="1" dirty="0">
                <a:solidFill>
                  <a:schemeClr val="accent6">
                    <a:lumMod val="75000"/>
                  </a:schemeClr>
                </a:solidFill>
              </a:rPr>
              <a:t>36%</a:t>
            </a:r>
          </a:p>
        </p:txBody>
      </p:sp>
      <p:cxnSp>
        <p:nvCxnSpPr>
          <p:cNvPr id="24" name="Conector recto 23"/>
          <p:cNvCxnSpPr/>
          <p:nvPr/>
        </p:nvCxnSpPr>
        <p:spPr>
          <a:xfrm flipH="1">
            <a:off x="2719662" y="1471019"/>
            <a:ext cx="773278"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a:endCxn id="21" idx="0"/>
          </p:cNvCxnSpPr>
          <p:nvPr/>
        </p:nvCxnSpPr>
        <p:spPr>
          <a:xfrm>
            <a:off x="8337108" y="2593236"/>
            <a:ext cx="766021"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H="1">
            <a:off x="4219091" y="3808630"/>
            <a:ext cx="731742" cy="0"/>
          </a:xfrm>
          <a:prstGeom prst="line">
            <a:avLst/>
          </a:prstGeom>
          <a:ln w="19050">
            <a:solidFill>
              <a:srgbClr val="FAD6FE"/>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flipH="1">
            <a:off x="6876050" y="4881656"/>
            <a:ext cx="863117" cy="0"/>
          </a:xfrm>
          <a:prstGeom prst="line">
            <a:avLst/>
          </a:prstGeom>
          <a:ln w="19050">
            <a:solidFill>
              <a:srgbClr val="CC009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4149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78335" y="1579418"/>
            <a:ext cx="5607076" cy="3735714"/>
          </a:xfrm>
          <a:prstGeom prst="rect">
            <a:avLst/>
          </a:prstGeom>
          <a:ln>
            <a:noFill/>
          </a:ln>
        </p:spPr>
      </p:pic>
      <p:pic>
        <p:nvPicPr>
          <p:cNvPr id="25" name="Imagen 2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6233681" y="1550677"/>
            <a:ext cx="5650214" cy="3764455"/>
          </a:xfrm>
          <a:prstGeom prst="rect">
            <a:avLst/>
          </a:prstGeom>
          <a:ln>
            <a:noFill/>
          </a:ln>
        </p:spPr>
      </p:pic>
      <p:sp>
        <p:nvSpPr>
          <p:cNvPr id="26" name="CuadroTexto 25"/>
          <p:cNvSpPr txBox="1"/>
          <p:nvPr/>
        </p:nvSpPr>
        <p:spPr>
          <a:xfrm>
            <a:off x="1519934" y="1085715"/>
            <a:ext cx="2078182" cy="369332"/>
          </a:xfrm>
          <a:prstGeom prst="rect">
            <a:avLst/>
          </a:prstGeom>
          <a:noFill/>
        </p:spPr>
        <p:txBody>
          <a:bodyPr wrap="square" rtlCol="0">
            <a:spAutoFit/>
          </a:bodyPr>
          <a:lstStyle/>
          <a:p>
            <a:r>
              <a:rPr lang="es-MX" b="1" dirty="0">
                <a:solidFill>
                  <a:srgbClr val="C00000"/>
                </a:solidFill>
              </a:rPr>
              <a:t>Personas indígenas</a:t>
            </a:r>
          </a:p>
        </p:txBody>
      </p:sp>
      <p:sp>
        <p:nvSpPr>
          <p:cNvPr id="27" name="CuadroTexto 26"/>
          <p:cNvSpPr txBox="1"/>
          <p:nvPr/>
        </p:nvSpPr>
        <p:spPr>
          <a:xfrm>
            <a:off x="8019697" y="1085715"/>
            <a:ext cx="2078182" cy="369332"/>
          </a:xfrm>
          <a:prstGeom prst="rect">
            <a:avLst/>
          </a:prstGeom>
          <a:noFill/>
        </p:spPr>
        <p:txBody>
          <a:bodyPr wrap="square" rtlCol="0">
            <a:spAutoFit/>
          </a:bodyPr>
          <a:lstStyle/>
          <a:p>
            <a:pPr algn="ctr"/>
            <a:r>
              <a:rPr lang="es-MX" b="1" dirty="0">
                <a:solidFill>
                  <a:schemeClr val="accent2">
                    <a:lumMod val="75000"/>
                  </a:schemeClr>
                </a:solidFill>
              </a:rPr>
              <a:t>LGBTTTIQ</a:t>
            </a:r>
          </a:p>
        </p:txBody>
      </p:sp>
      <p:sp>
        <p:nvSpPr>
          <p:cNvPr id="28" name="CuadroTexto 27"/>
          <p:cNvSpPr txBox="1"/>
          <p:nvPr/>
        </p:nvSpPr>
        <p:spPr>
          <a:xfrm>
            <a:off x="9334500" y="27127"/>
            <a:ext cx="2734887" cy="584775"/>
          </a:xfrm>
          <a:prstGeom prst="rect">
            <a:avLst/>
          </a:prstGeom>
          <a:noFill/>
        </p:spPr>
        <p:txBody>
          <a:bodyPr wrap="square" rtlCol="0">
            <a:spAutoFit/>
          </a:bodyPr>
          <a:lstStyle/>
          <a:p>
            <a:pPr algn="r"/>
            <a:r>
              <a:rPr lang="es-MX" sz="3200" b="1" dirty="0">
                <a:solidFill>
                  <a:srgbClr val="B80088"/>
                </a:solidFill>
              </a:rPr>
              <a:t>Violencia</a:t>
            </a:r>
          </a:p>
        </p:txBody>
      </p:sp>
      <p:sp>
        <p:nvSpPr>
          <p:cNvPr id="29" name="Forma libre 28"/>
          <p:cNvSpPr/>
          <p:nvPr/>
        </p:nvSpPr>
        <p:spPr>
          <a:xfrm>
            <a:off x="3719512" y="4524375"/>
            <a:ext cx="871538" cy="571500"/>
          </a:xfrm>
          <a:custGeom>
            <a:avLst/>
            <a:gdLst>
              <a:gd name="connsiteX0" fmla="*/ 590204 w 1188720"/>
              <a:gd name="connsiteY0" fmla="*/ 91440 h 781397"/>
              <a:gd name="connsiteX1" fmla="*/ 490451 w 1188720"/>
              <a:gd name="connsiteY1" fmla="*/ 0 h 781397"/>
              <a:gd name="connsiteX2" fmla="*/ 482138 w 1188720"/>
              <a:gd name="connsiteY2" fmla="*/ 66502 h 781397"/>
              <a:gd name="connsiteX3" fmla="*/ 457200 w 1188720"/>
              <a:gd name="connsiteY3" fmla="*/ 74815 h 781397"/>
              <a:gd name="connsiteX4" fmla="*/ 440574 w 1188720"/>
              <a:gd name="connsiteY4" fmla="*/ 108066 h 781397"/>
              <a:gd name="connsiteX5" fmla="*/ 407324 w 1188720"/>
              <a:gd name="connsiteY5" fmla="*/ 116378 h 781397"/>
              <a:gd name="connsiteX6" fmla="*/ 365760 w 1188720"/>
              <a:gd name="connsiteY6" fmla="*/ 141317 h 781397"/>
              <a:gd name="connsiteX7" fmla="*/ 349134 w 1188720"/>
              <a:gd name="connsiteY7" fmla="*/ 141317 h 781397"/>
              <a:gd name="connsiteX8" fmla="*/ 290945 w 1188720"/>
              <a:gd name="connsiteY8" fmla="*/ 174567 h 781397"/>
              <a:gd name="connsiteX9" fmla="*/ 224444 w 1188720"/>
              <a:gd name="connsiteY9" fmla="*/ 99753 h 781397"/>
              <a:gd name="connsiteX10" fmla="*/ 191193 w 1188720"/>
              <a:gd name="connsiteY10" fmla="*/ 133004 h 781397"/>
              <a:gd name="connsiteX11" fmla="*/ 199505 w 1188720"/>
              <a:gd name="connsiteY11" fmla="*/ 182880 h 781397"/>
              <a:gd name="connsiteX12" fmla="*/ 182880 w 1188720"/>
              <a:gd name="connsiteY12" fmla="*/ 199506 h 781397"/>
              <a:gd name="connsiteX13" fmla="*/ 141316 w 1188720"/>
              <a:gd name="connsiteY13" fmla="*/ 191193 h 781397"/>
              <a:gd name="connsiteX14" fmla="*/ 108065 w 1188720"/>
              <a:gd name="connsiteY14" fmla="*/ 207818 h 781397"/>
              <a:gd name="connsiteX15" fmla="*/ 49876 w 1188720"/>
              <a:gd name="connsiteY15" fmla="*/ 216131 h 781397"/>
              <a:gd name="connsiteX16" fmla="*/ 58189 w 1188720"/>
              <a:gd name="connsiteY16" fmla="*/ 299258 h 781397"/>
              <a:gd name="connsiteX17" fmla="*/ 74814 w 1188720"/>
              <a:gd name="connsiteY17" fmla="*/ 307571 h 781397"/>
              <a:gd name="connsiteX18" fmla="*/ 91440 w 1188720"/>
              <a:gd name="connsiteY18" fmla="*/ 374073 h 781397"/>
              <a:gd name="connsiteX19" fmla="*/ 141316 w 1188720"/>
              <a:gd name="connsiteY19" fmla="*/ 448887 h 781397"/>
              <a:gd name="connsiteX20" fmla="*/ 141316 w 1188720"/>
              <a:gd name="connsiteY20" fmla="*/ 498764 h 781397"/>
              <a:gd name="connsiteX21" fmla="*/ 108065 w 1188720"/>
              <a:gd name="connsiteY21" fmla="*/ 532015 h 781397"/>
              <a:gd name="connsiteX22" fmla="*/ 83127 w 1188720"/>
              <a:gd name="connsiteY22" fmla="*/ 540327 h 781397"/>
              <a:gd name="connsiteX23" fmla="*/ 66502 w 1188720"/>
              <a:gd name="connsiteY23" fmla="*/ 548640 h 781397"/>
              <a:gd name="connsiteX24" fmla="*/ 66502 w 1188720"/>
              <a:gd name="connsiteY24" fmla="*/ 590204 h 781397"/>
              <a:gd name="connsiteX25" fmla="*/ 0 w 1188720"/>
              <a:gd name="connsiteY25" fmla="*/ 598517 h 781397"/>
              <a:gd name="connsiteX26" fmla="*/ 58189 w 1188720"/>
              <a:gd name="connsiteY26" fmla="*/ 656706 h 781397"/>
              <a:gd name="connsiteX27" fmla="*/ 182880 w 1188720"/>
              <a:gd name="connsiteY27" fmla="*/ 706582 h 781397"/>
              <a:gd name="connsiteX28" fmla="*/ 241069 w 1188720"/>
              <a:gd name="connsiteY28" fmla="*/ 731520 h 781397"/>
              <a:gd name="connsiteX29" fmla="*/ 299258 w 1188720"/>
              <a:gd name="connsiteY29" fmla="*/ 723207 h 781397"/>
              <a:gd name="connsiteX30" fmla="*/ 407324 w 1188720"/>
              <a:gd name="connsiteY30" fmla="*/ 748146 h 781397"/>
              <a:gd name="connsiteX31" fmla="*/ 573578 w 1188720"/>
              <a:gd name="connsiteY31" fmla="*/ 781397 h 781397"/>
              <a:gd name="connsiteX32" fmla="*/ 698269 w 1188720"/>
              <a:gd name="connsiteY32" fmla="*/ 739833 h 781397"/>
              <a:gd name="connsiteX33" fmla="*/ 839585 w 1188720"/>
              <a:gd name="connsiteY33" fmla="*/ 665018 h 781397"/>
              <a:gd name="connsiteX34" fmla="*/ 922713 w 1188720"/>
              <a:gd name="connsiteY34" fmla="*/ 598517 h 781397"/>
              <a:gd name="connsiteX35" fmla="*/ 939338 w 1188720"/>
              <a:gd name="connsiteY35" fmla="*/ 581891 h 781397"/>
              <a:gd name="connsiteX36" fmla="*/ 955964 w 1188720"/>
              <a:gd name="connsiteY36" fmla="*/ 598517 h 781397"/>
              <a:gd name="connsiteX37" fmla="*/ 980902 w 1188720"/>
              <a:gd name="connsiteY37" fmla="*/ 606829 h 781397"/>
              <a:gd name="connsiteX38" fmla="*/ 1030778 w 1188720"/>
              <a:gd name="connsiteY38" fmla="*/ 615142 h 781397"/>
              <a:gd name="connsiteX39" fmla="*/ 1088967 w 1188720"/>
              <a:gd name="connsiteY39" fmla="*/ 623455 h 781397"/>
              <a:gd name="connsiteX40" fmla="*/ 1122218 w 1188720"/>
              <a:gd name="connsiteY40" fmla="*/ 648393 h 781397"/>
              <a:gd name="connsiteX41" fmla="*/ 1147156 w 1188720"/>
              <a:gd name="connsiteY41" fmla="*/ 648393 h 781397"/>
              <a:gd name="connsiteX42" fmla="*/ 1138844 w 1188720"/>
              <a:gd name="connsiteY42" fmla="*/ 640080 h 781397"/>
              <a:gd name="connsiteX43" fmla="*/ 1180407 w 1188720"/>
              <a:gd name="connsiteY43" fmla="*/ 598517 h 781397"/>
              <a:gd name="connsiteX44" fmla="*/ 1172094 w 1188720"/>
              <a:gd name="connsiteY44" fmla="*/ 556953 h 781397"/>
              <a:gd name="connsiteX45" fmla="*/ 1147156 w 1188720"/>
              <a:gd name="connsiteY45" fmla="*/ 532015 h 781397"/>
              <a:gd name="connsiteX46" fmla="*/ 1147156 w 1188720"/>
              <a:gd name="connsiteY46" fmla="*/ 515389 h 781397"/>
              <a:gd name="connsiteX47" fmla="*/ 1188720 w 1188720"/>
              <a:gd name="connsiteY47" fmla="*/ 349135 h 781397"/>
              <a:gd name="connsiteX48" fmla="*/ 947651 w 1188720"/>
              <a:gd name="connsiteY48" fmla="*/ 382386 h 781397"/>
              <a:gd name="connsiteX49" fmla="*/ 939338 w 1188720"/>
              <a:gd name="connsiteY49" fmla="*/ 349135 h 781397"/>
              <a:gd name="connsiteX50" fmla="*/ 881149 w 1188720"/>
              <a:gd name="connsiteY50" fmla="*/ 324197 h 781397"/>
              <a:gd name="connsiteX51" fmla="*/ 872836 w 1188720"/>
              <a:gd name="connsiteY51" fmla="*/ 282633 h 781397"/>
              <a:gd name="connsiteX52" fmla="*/ 839585 w 1188720"/>
              <a:gd name="connsiteY52" fmla="*/ 274320 h 781397"/>
              <a:gd name="connsiteX53" fmla="*/ 839585 w 1188720"/>
              <a:gd name="connsiteY53" fmla="*/ 241069 h 781397"/>
              <a:gd name="connsiteX54" fmla="*/ 822960 w 1188720"/>
              <a:gd name="connsiteY54" fmla="*/ 241069 h 781397"/>
              <a:gd name="connsiteX55" fmla="*/ 756458 w 1188720"/>
              <a:gd name="connsiteY55" fmla="*/ 282633 h 781397"/>
              <a:gd name="connsiteX56" fmla="*/ 739833 w 1188720"/>
              <a:gd name="connsiteY56" fmla="*/ 282633 h 781397"/>
              <a:gd name="connsiteX57" fmla="*/ 706582 w 1188720"/>
              <a:gd name="connsiteY57" fmla="*/ 274320 h 781397"/>
              <a:gd name="connsiteX58" fmla="*/ 698269 w 1188720"/>
              <a:gd name="connsiteY58" fmla="*/ 232757 h 781397"/>
              <a:gd name="connsiteX59" fmla="*/ 698269 w 1188720"/>
              <a:gd name="connsiteY59" fmla="*/ 191193 h 781397"/>
              <a:gd name="connsiteX60" fmla="*/ 698269 w 1188720"/>
              <a:gd name="connsiteY60" fmla="*/ 141317 h 781397"/>
              <a:gd name="connsiteX61" fmla="*/ 673331 w 1188720"/>
              <a:gd name="connsiteY61" fmla="*/ 108066 h 781397"/>
              <a:gd name="connsiteX62" fmla="*/ 640080 w 1188720"/>
              <a:gd name="connsiteY62" fmla="*/ 124691 h 781397"/>
              <a:gd name="connsiteX63" fmla="*/ 590204 w 1188720"/>
              <a:gd name="connsiteY63" fmla="*/ 91440 h 78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88720" h="781397">
                <a:moveTo>
                  <a:pt x="590204" y="91440"/>
                </a:moveTo>
                <a:lnTo>
                  <a:pt x="490451" y="0"/>
                </a:lnTo>
                <a:lnTo>
                  <a:pt x="482138" y="66502"/>
                </a:lnTo>
                <a:lnTo>
                  <a:pt x="457200" y="74815"/>
                </a:lnTo>
                <a:lnTo>
                  <a:pt x="440574" y="108066"/>
                </a:lnTo>
                <a:lnTo>
                  <a:pt x="407324" y="116378"/>
                </a:lnTo>
                <a:lnTo>
                  <a:pt x="365760" y="141317"/>
                </a:lnTo>
                <a:lnTo>
                  <a:pt x="349134" y="141317"/>
                </a:lnTo>
                <a:lnTo>
                  <a:pt x="290945" y="174567"/>
                </a:lnTo>
                <a:lnTo>
                  <a:pt x="224444" y="99753"/>
                </a:lnTo>
                <a:lnTo>
                  <a:pt x="191193" y="133004"/>
                </a:lnTo>
                <a:lnTo>
                  <a:pt x="199505" y="182880"/>
                </a:lnTo>
                <a:lnTo>
                  <a:pt x="182880" y="199506"/>
                </a:lnTo>
                <a:lnTo>
                  <a:pt x="141316" y="191193"/>
                </a:lnTo>
                <a:lnTo>
                  <a:pt x="108065" y="207818"/>
                </a:lnTo>
                <a:lnTo>
                  <a:pt x="49876" y="216131"/>
                </a:lnTo>
                <a:lnTo>
                  <a:pt x="58189" y="299258"/>
                </a:lnTo>
                <a:lnTo>
                  <a:pt x="74814" y="307571"/>
                </a:lnTo>
                <a:lnTo>
                  <a:pt x="91440" y="374073"/>
                </a:lnTo>
                <a:lnTo>
                  <a:pt x="141316" y="448887"/>
                </a:lnTo>
                <a:lnTo>
                  <a:pt x="141316" y="498764"/>
                </a:lnTo>
                <a:lnTo>
                  <a:pt x="108065" y="532015"/>
                </a:lnTo>
                <a:lnTo>
                  <a:pt x="83127" y="540327"/>
                </a:lnTo>
                <a:lnTo>
                  <a:pt x="66502" y="548640"/>
                </a:lnTo>
                <a:lnTo>
                  <a:pt x="66502" y="590204"/>
                </a:lnTo>
                <a:lnTo>
                  <a:pt x="0" y="598517"/>
                </a:lnTo>
                <a:lnTo>
                  <a:pt x="58189" y="656706"/>
                </a:lnTo>
                <a:lnTo>
                  <a:pt x="182880" y="706582"/>
                </a:lnTo>
                <a:lnTo>
                  <a:pt x="241069" y="731520"/>
                </a:lnTo>
                <a:lnTo>
                  <a:pt x="299258" y="723207"/>
                </a:lnTo>
                <a:lnTo>
                  <a:pt x="407324" y="748146"/>
                </a:lnTo>
                <a:lnTo>
                  <a:pt x="573578" y="781397"/>
                </a:lnTo>
                <a:lnTo>
                  <a:pt x="698269" y="739833"/>
                </a:lnTo>
                <a:lnTo>
                  <a:pt x="839585" y="665018"/>
                </a:lnTo>
                <a:lnTo>
                  <a:pt x="922713" y="598517"/>
                </a:lnTo>
                <a:lnTo>
                  <a:pt x="939338" y="581891"/>
                </a:lnTo>
                <a:lnTo>
                  <a:pt x="955964" y="598517"/>
                </a:lnTo>
                <a:lnTo>
                  <a:pt x="980902" y="606829"/>
                </a:lnTo>
                <a:lnTo>
                  <a:pt x="1030778" y="615142"/>
                </a:lnTo>
                <a:lnTo>
                  <a:pt x="1088967" y="623455"/>
                </a:lnTo>
                <a:lnTo>
                  <a:pt x="1122218" y="648393"/>
                </a:lnTo>
                <a:lnTo>
                  <a:pt x="1147156" y="648393"/>
                </a:lnTo>
                <a:lnTo>
                  <a:pt x="1138844" y="640080"/>
                </a:lnTo>
                <a:lnTo>
                  <a:pt x="1180407" y="598517"/>
                </a:lnTo>
                <a:lnTo>
                  <a:pt x="1172094" y="556953"/>
                </a:lnTo>
                <a:lnTo>
                  <a:pt x="1147156" y="532015"/>
                </a:lnTo>
                <a:lnTo>
                  <a:pt x="1147156" y="515389"/>
                </a:lnTo>
                <a:lnTo>
                  <a:pt x="1188720" y="349135"/>
                </a:lnTo>
                <a:lnTo>
                  <a:pt x="947651" y="382386"/>
                </a:lnTo>
                <a:lnTo>
                  <a:pt x="939338" y="349135"/>
                </a:lnTo>
                <a:lnTo>
                  <a:pt x="881149" y="324197"/>
                </a:lnTo>
                <a:lnTo>
                  <a:pt x="872836" y="282633"/>
                </a:lnTo>
                <a:lnTo>
                  <a:pt x="839585" y="274320"/>
                </a:lnTo>
                <a:lnTo>
                  <a:pt x="839585" y="241069"/>
                </a:lnTo>
                <a:lnTo>
                  <a:pt x="822960" y="241069"/>
                </a:lnTo>
                <a:lnTo>
                  <a:pt x="756458" y="282633"/>
                </a:lnTo>
                <a:lnTo>
                  <a:pt x="739833" y="282633"/>
                </a:lnTo>
                <a:lnTo>
                  <a:pt x="706582" y="274320"/>
                </a:lnTo>
                <a:lnTo>
                  <a:pt x="698269" y="232757"/>
                </a:lnTo>
                <a:lnTo>
                  <a:pt x="698269" y="191193"/>
                </a:lnTo>
                <a:lnTo>
                  <a:pt x="698269" y="141317"/>
                </a:lnTo>
                <a:lnTo>
                  <a:pt x="673331" y="108066"/>
                </a:lnTo>
                <a:lnTo>
                  <a:pt x="640080" y="124691"/>
                </a:lnTo>
                <a:lnTo>
                  <a:pt x="590204" y="91440"/>
                </a:lnTo>
                <a:close/>
              </a:path>
            </a:pathLst>
          </a:custGeom>
          <a:solidFill>
            <a:srgbClr val="CC0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B80088"/>
              </a:solidFill>
            </a:endParaRPr>
          </a:p>
        </p:txBody>
      </p:sp>
      <p:sp>
        <p:nvSpPr>
          <p:cNvPr id="30" name="Rectángulo 29"/>
          <p:cNvSpPr/>
          <p:nvPr/>
        </p:nvSpPr>
        <p:spPr>
          <a:xfrm>
            <a:off x="4688024" y="3840826"/>
            <a:ext cx="312353" cy="448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p:cNvSpPr/>
          <p:nvPr/>
        </p:nvSpPr>
        <p:spPr>
          <a:xfrm>
            <a:off x="5130540" y="3609109"/>
            <a:ext cx="312353" cy="2272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Forma libre 31"/>
          <p:cNvSpPr/>
          <p:nvPr/>
        </p:nvSpPr>
        <p:spPr>
          <a:xfrm>
            <a:off x="1927225" y="1988961"/>
            <a:ext cx="962025" cy="1233665"/>
          </a:xfrm>
          <a:custGeom>
            <a:avLst/>
            <a:gdLst>
              <a:gd name="connsiteX0" fmla="*/ 207818 w 1296785"/>
              <a:gd name="connsiteY0" fmla="*/ 0 h 1645920"/>
              <a:gd name="connsiteX1" fmla="*/ 207818 w 1296785"/>
              <a:gd name="connsiteY1" fmla="*/ 133004 h 1645920"/>
              <a:gd name="connsiteX2" fmla="*/ 58189 w 1296785"/>
              <a:gd name="connsiteY2" fmla="*/ 133004 h 1645920"/>
              <a:gd name="connsiteX3" fmla="*/ 49876 w 1296785"/>
              <a:gd name="connsiteY3" fmla="*/ 290946 h 1645920"/>
              <a:gd name="connsiteX4" fmla="*/ 99752 w 1296785"/>
              <a:gd name="connsiteY4" fmla="*/ 315884 h 1645920"/>
              <a:gd name="connsiteX5" fmla="*/ 116378 w 1296785"/>
              <a:gd name="connsiteY5" fmla="*/ 415637 h 1645920"/>
              <a:gd name="connsiteX6" fmla="*/ 99752 w 1296785"/>
              <a:gd name="connsiteY6" fmla="*/ 465513 h 1645920"/>
              <a:gd name="connsiteX7" fmla="*/ 99752 w 1296785"/>
              <a:gd name="connsiteY7" fmla="*/ 548640 h 1645920"/>
              <a:gd name="connsiteX8" fmla="*/ 83127 w 1296785"/>
              <a:gd name="connsiteY8" fmla="*/ 615142 h 1645920"/>
              <a:gd name="connsiteX9" fmla="*/ 49876 w 1296785"/>
              <a:gd name="connsiteY9" fmla="*/ 673331 h 1645920"/>
              <a:gd name="connsiteX10" fmla="*/ 58189 w 1296785"/>
              <a:gd name="connsiteY10" fmla="*/ 723208 h 1645920"/>
              <a:gd name="connsiteX11" fmla="*/ 99752 w 1296785"/>
              <a:gd name="connsiteY11" fmla="*/ 798022 h 1645920"/>
              <a:gd name="connsiteX12" fmla="*/ 108065 w 1296785"/>
              <a:gd name="connsiteY12" fmla="*/ 906088 h 1645920"/>
              <a:gd name="connsiteX13" fmla="*/ 58189 w 1296785"/>
              <a:gd name="connsiteY13" fmla="*/ 914400 h 1645920"/>
              <a:gd name="connsiteX14" fmla="*/ 0 w 1296785"/>
              <a:gd name="connsiteY14" fmla="*/ 931026 h 1645920"/>
              <a:gd name="connsiteX15" fmla="*/ 0 w 1296785"/>
              <a:gd name="connsiteY15" fmla="*/ 964277 h 1645920"/>
              <a:gd name="connsiteX16" fmla="*/ 33251 w 1296785"/>
              <a:gd name="connsiteY16" fmla="*/ 1055717 h 1645920"/>
              <a:gd name="connsiteX17" fmla="*/ 66501 w 1296785"/>
              <a:gd name="connsiteY17" fmla="*/ 1122218 h 1645920"/>
              <a:gd name="connsiteX18" fmla="*/ 66501 w 1296785"/>
              <a:gd name="connsiteY18" fmla="*/ 1172095 h 1645920"/>
              <a:gd name="connsiteX19" fmla="*/ 49876 w 1296785"/>
              <a:gd name="connsiteY19" fmla="*/ 1188720 h 1645920"/>
              <a:gd name="connsiteX20" fmla="*/ 99752 w 1296785"/>
              <a:gd name="connsiteY20" fmla="*/ 1238597 h 1645920"/>
              <a:gd name="connsiteX21" fmla="*/ 157941 w 1296785"/>
              <a:gd name="connsiteY21" fmla="*/ 1246909 h 1645920"/>
              <a:gd name="connsiteX22" fmla="*/ 174567 w 1296785"/>
              <a:gd name="connsiteY22" fmla="*/ 1288473 h 1645920"/>
              <a:gd name="connsiteX23" fmla="*/ 199505 w 1296785"/>
              <a:gd name="connsiteY23" fmla="*/ 1296786 h 1645920"/>
              <a:gd name="connsiteX24" fmla="*/ 199505 w 1296785"/>
              <a:gd name="connsiteY24" fmla="*/ 1363288 h 1645920"/>
              <a:gd name="connsiteX25" fmla="*/ 232756 w 1296785"/>
              <a:gd name="connsiteY25" fmla="*/ 1471353 h 1645920"/>
              <a:gd name="connsiteX26" fmla="*/ 332509 w 1296785"/>
              <a:gd name="connsiteY26" fmla="*/ 1479666 h 1645920"/>
              <a:gd name="connsiteX27" fmla="*/ 374072 w 1296785"/>
              <a:gd name="connsiteY27" fmla="*/ 1537855 h 1645920"/>
              <a:gd name="connsiteX28" fmla="*/ 440574 w 1296785"/>
              <a:gd name="connsiteY28" fmla="*/ 1612669 h 1645920"/>
              <a:gd name="connsiteX29" fmla="*/ 507076 w 1296785"/>
              <a:gd name="connsiteY29" fmla="*/ 1645920 h 1645920"/>
              <a:gd name="connsiteX30" fmla="*/ 556952 w 1296785"/>
              <a:gd name="connsiteY30" fmla="*/ 1587731 h 1645920"/>
              <a:gd name="connsiteX31" fmla="*/ 548640 w 1296785"/>
              <a:gd name="connsiteY31" fmla="*/ 1512917 h 1645920"/>
              <a:gd name="connsiteX32" fmla="*/ 631767 w 1296785"/>
              <a:gd name="connsiteY32" fmla="*/ 1396538 h 1645920"/>
              <a:gd name="connsiteX33" fmla="*/ 648392 w 1296785"/>
              <a:gd name="connsiteY33" fmla="*/ 1321724 h 1645920"/>
              <a:gd name="connsiteX34" fmla="*/ 856211 w 1296785"/>
              <a:gd name="connsiteY34" fmla="*/ 1429789 h 1645920"/>
              <a:gd name="connsiteX35" fmla="*/ 881149 w 1296785"/>
              <a:gd name="connsiteY35" fmla="*/ 1404851 h 1645920"/>
              <a:gd name="connsiteX36" fmla="*/ 931025 w 1296785"/>
              <a:gd name="connsiteY36" fmla="*/ 1404851 h 1645920"/>
              <a:gd name="connsiteX37" fmla="*/ 972589 w 1296785"/>
              <a:gd name="connsiteY37" fmla="*/ 1404851 h 1645920"/>
              <a:gd name="connsiteX38" fmla="*/ 997527 w 1296785"/>
              <a:gd name="connsiteY38" fmla="*/ 1429789 h 1645920"/>
              <a:gd name="connsiteX39" fmla="*/ 1105592 w 1296785"/>
              <a:gd name="connsiteY39" fmla="*/ 1354975 h 1645920"/>
              <a:gd name="connsiteX40" fmla="*/ 1221971 w 1296785"/>
              <a:gd name="connsiteY40" fmla="*/ 1354975 h 1645920"/>
              <a:gd name="connsiteX41" fmla="*/ 1155469 w 1296785"/>
              <a:gd name="connsiteY41" fmla="*/ 1022466 h 1645920"/>
              <a:gd name="connsiteX42" fmla="*/ 1296785 w 1296785"/>
              <a:gd name="connsiteY42" fmla="*/ 764771 h 1645920"/>
              <a:gd name="connsiteX43" fmla="*/ 1188720 w 1296785"/>
              <a:gd name="connsiteY43" fmla="*/ 689957 h 1645920"/>
              <a:gd name="connsiteX44" fmla="*/ 1097280 w 1296785"/>
              <a:gd name="connsiteY44" fmla="*/ 640080 h 1645920"/>
              <a:gd name="connsiteX45" fmla="*/ 1047403 w 1296785"/>
              <a:gd name="connsiteY45" fmla="*/ 623455 h 1645920"/>
              <a:gd name="connsiteX46" fmla="*/ 1005840 w 1296785"/>
              <a:gd name="connsiteY46" fmla="*/ 540328 h 1645920"/>
              <a:gd name="connsiteX47" fmla="*/ 989214 w 1296785"/>
              <a:gd name="connsiteY47" fmla="*/ 432262 h 1645920"/>
              <a:gd name="connsiteX48" fmla="*/ 939338 w 1296785"/>
              <a:gd name="connsiteY48" fmla="*/ 382386 h 1645920"/>
              <a:gd name="connsiteX49" fmla="*/ 914400 w 1296785"/>
              <a:gd name="connsiteY49" fmla="*/ 282633 h 1645920"/>
              <a:gd name="connsiteX50" fmla="*/ 831272 w 1296785"/>
              <a:gd name="connsiteY50" fmla="*/ 274320 h 1645920"/>
              <a:gd name="connsiteX51" fmla="*/ 773083 w 1296785"/>
              <a:gd name="connsiteY51" fmla="*/ 182880 h 1645920"/>
              <a:gd name="connsiteX52" fmla="*/ 598516 w 1296785"/>
              <a:gd name="connsiteY52" fmla="*/ 41564 h 1645920"/>
              <a:gd name="connsiteX53" fmla="*/ 207818 w 1296785"/>
              <a:gd name="connsiteY53" fmla="*/ 0 h 164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296785" h="1645920">
                <a:moveTo>
                  <a:pt x="207818" y="0"/>
                </a:moveTo>
                <a:lnTo>
                  <a:pt x="207818" y="133004"/>
                </a:lnTo>
                <a:lnTo>
                  <a:pt x="58189" y="133004"/>
                </a:lnTo>
                <a:lnTo>
                  <a:pt x="49876" y="290946"/>
                </a:lnTo>
                <a:lnTo>
                  <a:pt x="99752" y="315884"/>
                </a:lnTo>
                <a:lnTo>
                  <a:pt x="116378" y="415637"/>
                </a:lnTo>
                <a:lnTo>
                  <a:pt x="99752" y="465513"/>
                </a:lnTo>
                <a:lnTo>
                  <a:pt x="99752" y="548640"/>
                </a:lnTo>
                <a:lnTo>
                  <a:pt x="83127" y="615142"/>
                </a:lnTo>
                <a:lnTo>
                  <a:pt x="49876" y="673331"/>
                </a:lnTo>
                <a:lnTo>
                  <a:pt x="58189" y="723208"/>
                </a:lnTo>
                <a:lnTo>
                  <a:pt x="99752" y="798022"/>
                </a:lnTo>
                <a:lnTo>
                  <a:pt x="108065" y="906088"/>
                </a:lnTo>
                <a:lnTo>
                  <a:pt x="58189" y="914400"/>
                </a:lnTo>
                <a:lnTo>
                  <a:pt x="0" y="931026"/>
                </a:lnTo>
                <a:lnTo>
                  <a:pt x="0" y="964277"/>
                </a:lnTo>
                <a:lnTo>
                  <a:pt x="33251" y="1055717"/>
                </a:lnTo>
                <a:lnTo>
                  <a:pt x="66501" y="1122218"/>
                </a:lnTo>
                <a:lnTo>
                  <a:pt x="66501" y="1172095"/>
                </a:lnTo>
                <a:lnTo>
                  <a:pt x="49876" y="1188720"/>
                </a:lnTo>
                <a:lnTo>
                  <a:pt x="99752" y="1238597"/>
                </a:lnTo>
                <a:lnTo>
                  <a:pt x="157941" y="1246909"/>
                </a:lnTo>
                <a:lnTo>
                  <a:pt x="174567" y="1288473"/>
                </a:lnTo>
                <a:lnTo>
                  <a:pt x="199505" y="1296786"/>
                </a:lnTo>
                <a:lnTo>
                  <a:pt x="199505" y="1363288"/>
                </a:lnTo>
                <a:lnTo>
                  <a:pt x="232756" y="1471353"/>
                </a:lnTo>
                <a:lnTo>
                  <a:pt x="332509" y="1479666"/>
                </a:lnTo>
                <a:lnTo>
                  <a:pt x="374072" y="1537855"/>
                </a:lnTo>
                <a:lnTo>
                  <a:pt x="440574" y="1612669"/>
                </a:lnTo>
                <a:lnTo>
                  <a:pt x="507076" y="1645920"/>
                </a:lnTo>
                <a:lnTo>
                  <a:pt x="556952" y="1587731"/>
                </a:lnTo>
                <a:lnTo>
                  <a:pt x="548640" y="1512917"/>
                </a:lnTo>
                <a:lnTo>
                  <a:pt x="631767" y="1396538"/>
                </a:lnTo>
                <a:lnTo>
                  <a:pt x="648392" y="1321724"/>
                </a:lnTo>
                <a:lnTo>
                  <a:pt x="856211" y="1429789"/>
                </a:lnTo>
                <a:lnTo>
                  <a:pt x="881149" y="1404851"/>
                </a:lnTo>
                <a:lnTo>
                  <a:pt x="931025" y="1404851"/>
                </a:lnTo>
                <a:lnTo>
                  <a:pt x="972589" y="1404851"/>
                </a:lnTo>
                <a:lnTo>
                  <a:pt x="997527" y="1429789"/>
                </a:lnTo>
                <a:lnTo>
                  <a:pt x="1105592" y="1354975"/>
                </a:lnTo>
                <a:lnTo>
                  <a:pt x="1221971" y="1354975"/>
                </a:lnTo>
                <a:lnTo>
                  <a:pt x="1155469" y="1022466"/>
                </a:lnTo>
                <a:lnTo>
                  <a:pt x="1296785" y="764771"/>
                </a:lnTo>
                <a:lnTo>
                  <a:pt x="1188720" y="689957"/>
                </a:lnTo>
                <a:lnTo>
                  <a:pt x="1097280" y="640080"/>
                </a:lnTo>
                <a:lnTo>
                  <a:pt x="1047403" y="623455"/>
                </a:lnTo>
                <a:lnTo>
                  <a:pt x="1005840" y="540328"/>
                </a:lnTo>
                <a:lnTo>
                  <a:pt x="989214" y="432262"/>
                </a:lnTo>
                <a:lnTo>
                  <a:pt x="939338" y="382386"/>
                </a:lnTo>
                <a:lnTo>
                  <a:pt x="914400" y="282633"/>
                </a:lnTo>
                <a:lnTo>
                  <a:pt x="831272" y="274320"/>
                </a:lnTo>
                <a:lnTo>
                  <a:pt x="773083" y="182880"/>
                </a:lnTo>
                <a:lnTo>
                  <a:pt x="598516" y="41564"/>
                </a:lnTo>
                <a:lnTo>
                  <a:pt x="207818" y="0"/>
                </a:lnTo>
                <a:close/>
              </a:path>
            </a:pathLst>
          </a:custGeom>
          <a:solidFill>
            <a:srgbClr val="CC009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Forma libre 32"/>
          <p:cNvSpPr/>
          <p:nvPr/>
        </p:nvSpPr>
        <p:spPr>
          <a:xfrm>
            <a:off x="4546414" y="4624388"/>
            <a:ext cx="696423" cy="642937"/>
          </a:xfrm>
          <a:custGeom>
            <a:avLst/>
            <a:gdLst>
              <a:gd name="connsiteX0" fmla="*/ 66502 w 922713"/>
              <a:gd name="connsiteY0" fmla="*/ 199505 h 897774"/>
              <a:gd name="connsiteX1" fmla="*/ 0 w 922713"/>
              <a:gd name="connsiteY1" fmla="*/ 382385 h 897774"/>
              <a:gd name="connsiteX2" fmla="*/ 33251 w 922713"/>
              <a:gd name="connsiteY2" fmla="*/ 432261 h 897774"/>
              <a:gd name="connsiteX3" fmla="*/ 33251 w 922713"/>
              <a:gd name="connsiteY3" fmla="*/ 482138 h 897774"/>
              <a:gd name="connsiteX4" fmla="*/ 0 w 922713"/>
              <a:gd name="connsiteY4" fmla="*/ 523701 h 897774"/>
              <a:gd name="connsiteX5" fmla="*/ 157942 w 922713"/>
              <a:gd name="connsiteY5" fmla="*/ 590203 h 897774"/>
              <a:gd name="connsiteX6" fmla="*/ 282633 w 922713"/>
              <a:gd name="connsiteY6" fmla="*/ 689956 h 897774"/>
              <a:gd name="connsiteX7" fmla="*/ 507077 w 922713"/>
              <a:gd name="connsiteY7" fmla="*/ 897774 h 897774"/>
              <a:gd name="connsiteX8" fmla="*/ 532015 w 922713"/>
              <a:gd name="connsiteY8" fmla="*/ 731520 h 897774"/>
              <a:gd name="connsiteX9" fmla="*/ 498764 w 922713"/>
              <a:gd name="connsiteY9" fmla="*/ 689956 h 897774"/>
              <a:gd name="connsiteX10" fmla="*/ 598517 w 922713"/>
              <a:gd name="connsiteY10" fmla="*/ 465512 h 897774"/>
              <a:gd name="connsiteX11" fmla="*/ 922713 w 922713"/>
              <a:gd name="connsiteY11" fmla="*/ 457200 h 897774"/>
              <a:gd name="connsiteX12" fmla="*/ 914400 w 922713"/>
              <a:gd name="connsiteY12" fmla="*/ 365760 h 897774"/>
              <a:gd name="connsiteX13" fmla="*/ 872837 w 922713"/>
              <a:gd name="connsiteY13" fmla="*/ 357447 h 897774"/>
              <a:gd name="connsiteX14" fmla="*/ 847898 w 922713"/>
              <a:gd name="connsiteY14" fmla="*/ 307570 h 897774"/>
              <a:gd name="connsiteX15" fmla="*/ 806335 w 922713"/>
              <a:gd name="connsiteY15" fmla="*/ 274320 h 897774"/>
              <a:gd name="connsiteX16" fmla="*/ 764771 w 922713"/>
              <a:gd name="connsiteY16" fmla="*/ 249381 h 897774"/>
              <a:gd name="connsiteX17" fmla="*/ 673331 w 922713"/>
              <a:gd name="connsiteY17" fmla="*/ 191192 h 897774"/>
              <a:gd name="connsiteX18" fmla="*/ 648393 w 922713"/>
              <a:gd name="connsiteY18" fmla="*/ 149629 h 897774"/>
              <a:gd name="connsiteX19" fmla="*/ 590204 w 922713"/>
              <a:gd name="connsiteY19" fmla="*/ 124690 h 897774"/>
              <a:gd name="connsiteX20" fmla="*/ 556953 w 922713"/>
              <a:gd name="connsiteY20" fmla="*/ 66501 h 897774"/>
              <a:gd name="connsiteX21" fmla="*/ 532015 w 922713"/>
              <a:gd name="connsiteY21" fmla="*/ 8312 h 897774"/>
              <a:gd name="connsiteX22" fmla="*/ 507077 w 922713"/>
              <a:gd name="connsiteY22" fmla="*/ 0 h 897774"/>
              <a:gd name="connsiteX23" fmla="*/ 407324 w 922713"/>
              <a:gd name="connsiteY23" fmla="*/ 58189 h 897774"/>
              <a:gd name="connsiteX24" fmla="*/ 357448 w 922713"/>
              <a:gd name="connsiteY24" fmla="*/ 83127 h 897774"/>
              <a:gd name="connsiteX25" fmla="*/ 315884 w 922713"/>
              <a:gd name="connsiteY25" fmla="*/ 166254 h 897774"/>
              <a:gd name="connsiteX26" fmla="*/ 299258 w 922713"/>
              <a:gd name="connsiteY26" fmla="*/ 124690 h 897774"/>
              <a:gd name="connsiteX27" fmla="*/ 274320 w 922713"/>
              <a:gd name="connsiteY27" fmla="*/ 108065 h 897774"/>
              <a:gd name="connsiteX28" fmla="*/ 249382 w 922713"/>
              <a:gd name="connsiteY28" fmla="*/ 108065 h 897774"/>
              <a:gd name="connsiteX29" fmla="*/ 232757 w 922713"/>
              <a:gd name="connsiteY29" fmla="*/ 49876 h 897774"/>
              <a:gd name="connsiteX30" fmla="*/ 224444 w 922713"/>
              <a:gd name="connsiteY30" fmla="*/ 16625 h 897774"/>
              <a:gd name="connsiteX31" fmla="*/ 199506 w 922713"/>
              <a:gd name="connsiteY31" fmla="*/ 8312 h 897774"/>
              <a:gd name="connsiteX32" fmla="*/ 157942 w 922713"/>
              <a:gd name="connsiteY32" fmla="*/ 16625 h 897774"/>
              <a:gd name="connsiteX33" fmla="*/ 149629 w 922713"/>
              <a:gd name="connsiteY33" fmla="*/ 58189 h 897774"/>
              <a:gd name="connsiteX34" fmla="*/ 157942 w 922713"/>
              <a:gd name="connsiteY34" fmla="*/ 91440 h 897774"/>
              <a:gd name="connsiteX35" fmla="*/ 66502 w 922713"/>
              <a:gd name="connsiteY35" fmla="*/ 199505 h 89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22713" h="897774">
                <a:moveTo>
                  <a:pt x="66502" y="199505"/>
                </a:moveTo>
                <a:lnTo>
                  <a:pt x="0" y="382385"/>
                </a:lnTo>
                <a:lnTo>
                  <a:pt x="33251" y="432261"/>
                </a:lnTo>
                <a:lnTo>
                  <a:pt x="33251" y="482138"/>
                </a:lnTo>
                <a:lnTo>
                  <a:pt x="0" y="523701"/>
                </a:lnTo>
                <a:lnTo>
                  <a:pt x="157942" y="590203"/>
                </a:lnTo>
                <a:lnTo>
                  <a:pt x="282633" y="689956"/>
                </a:lnTo>
                <a:lnTo>
                  <a:pt x="507077" y="897774"/>
                </a:lnTo>
                <a:lnTo>
                  <a:pt x="532015" y="731520"/>
                </a:lnTo>
                <a:lnTo>
                  <a:pt x="498764" y="689956"/>
                </a:lnTo>
                <a:lnTo>
                  <a:pt x="598517" y="465512"/>
                </a:lnTo>
                <a:lnTo>
                  <a:pt x="922713" y="457200"/>
                </a:lnTo>
                <a:lnTo>
                  <a:pt x="914400" y="365760"/>
                </a:lnTo>
                <a:lnTo>
                  <a:pt x="872837" y="357447"/>
                </a:lnTo>
                <a:lnTo>
                  <a:pt x="847898" y="307570"/>
                </a:lnTo>
                <a:lnTo>
                  <a:pt x="806335" y="274320"/>
                </a:lnTo>
                <a:lnTo>
                  <a:pt x="764771" y="249381"/>
                </a:lnTo>
                <a:lnTo>
                  <a:pt x="673331" y="191192"/>
                </a:lnTo>
                <a:lnTo>
                  <a:pt x="648393" y="149629"/>
                </a:lnTo>
                <a:lnTo>
                  <a:pt x="590204" y="124690"/>
                </a:lnTo>
                <a:lnTo>
                  <a:pt x="556953" y="66501"/>
                </a:lnTo>
                <a:lnTo>
                  <a:pt x="532015" y="8312"/>
                </a:lnTo>
                <a:lnTo>
                  <a:pt x="507077" y="0"/>
                </a:lnTo>
                <a:lnTo>
                  <a:pt x="407324" y="58189"/>
                </a:lnTo>
                <a:lnTo>
                  <a:pt x="357448" y="83127"/>
                </a:lnTo>
                <a:lnTo>
                  <a:pt x="315884" y="166254"/>
                </a:lnTo>
                <a:lnTo>
                  <a:pt x="299258" y="124690"/>
                </a:lnTo>
                <a:lnTo>
                  <a:pt x="274320" y="108065"/>
                </a:lnTo>
                <a:lnTo>
                  <a:pt x="249382" y="108065"/>
                </a:lnTo>
                <a:lnTo>
                  <a:pt x="232757" y="49876"/>
                </a:lnTo>
                <a:lnTo>
                  <a:pt x="224444" y="16625"/>
                </a:lnTo>
                <a:lnTo>
                  <a:pt x="199506" y="8312"/>
                </a:lnTo>
                <a:lnTo>
                  <a:pt x="157942" y="16625"/>
                </a:lnTo>
                <a:lnTo>
                  <a:pt x="149629" y="58189"/>
                </a:lnTo>
                <a:lnTo>
                  <a:pt x="157942" y="91440"/>
                </a:lnTo>
                <a:lnTo>
                  <a:pt x="66502" y="199505"/>
                </a:lnTo>
                <a:close/>
              </a:path>
            </a:pathLst>
          </a:custGeom>
          <a:solidFill>
            <a:srgbClr val="CC009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4" name="Conector recto 33"/>
          <p:cNvCxnSpPr/>
          <p:nvPr/>
        </p:nvCxnSpPr>
        <p:spPr>
          <a:xfrm flipH="1">
            <a:off x="2380845" y="1974336"/>
            <a:ext cx="672946" cy="536432"/>
          </a:xfrm>
          <a:prstGeom prst="line">
            <a:avLst/>
          </a:prstGeom>
          <a:ln w="12700">
            <a:solidFill>
              <a:schemeClr val="bg1">
                <a:lumMod val="50000"/>
              </a:schemeClr>
            </a:solidFill>
            <a:headEnd type="oval" w="med" len="med"/>
            <a:tailEnd type="oval" w="med" len="med"/>
          </a:ln>
        </p:spPr>
        <p:style>
          <a:lnRef idx="2">
            <a:schemeClr val="accent3"/>
          </a:lnRef>
          <a:fillRef idx="0">
            <a:schemeClr val="accent3"/>
          </a:fillRef>
          <a:effectRef idx="1">
            <a:schemeClr val="accent3"/>
          </a:effectRef>
          <a:fontRef idx="minor">
            <a:schemeClr val="tx1"/>
          </a:fontRef>
        </p:style>
      </p:cxnSp>
      <p:sp>
        <p:nvSpPr>
          <p:cNvPr id="35" name="Rectángulo 34"/>
          <p:cNvSpPr/>
          <p:nvPr/>
        </p:nvSpPr>
        <p:spPr>
          <a:xfrm>
            <a:off x="498532" y="4309687"/>
            <a:ext cx="1179376" cy="234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Forma libre 35"/>
          <p:cNvSpPr/>
          <p:nvPr/>
        </p:nvSpPr>
        <p:spPr>
          <a:xfrm>
            <a:off x="9709465" y="4524375"/>
            <a:ext cx="872810" cy="571500"/>
          </a:xfrm>
          <a:custGeom>
            <a:avLst/>
            <a:gdLst>
              <a:gd name="connsiteX0" fmla="*/ 590204 w 1188720"/>
              <a:gd name="connsiteY0" fmla="*/ 91440 h 781397"/>
              <a:gd name="connsiteX1" fmla="*/ 490451 w 1188720"/>
              <a:gd name="connsiteY1" fmla="*/ 0 h 781397"/>
              <a:gd name="connsiteX2" fmla="*/ 482138 w 1188720"/>
              <a:gd name="connsiteY2" fmla="*/ 66502 h 781397"/>
              <a:gd name="connsiteX3" fmla="*/ 457200 w 1188720"/>
              <a:gd name="connsiteY3" fmla="*/ 74815 h 781397"/>
              <a:gd name="connsiteX4" fmla="*/ 440574 w 1188720"/>
              <a:gd name="connsiteY4" fmla="*/ 108066 h 781397"/>
              <a:gd name="connsiteX5" fmla="*/ 407324 w 1188720"/>
              <a:gd name="connsiteY5" fmla="*/ 116378 h 781397"/>
              <a:gd name="connsiteX6" fmla="*/ 365760 w 1188720"/>
              <a:gd name="connsiteY6" fmla="*/ 141317 h 781397"/>
              <a:gd name="connsiteX7" fmla="*/ 349134 w 1188720"/>
              <a:gd name="connsiteY7" fmla="*/ 141317 h 781397"/>
              <a:gd name="connsiteX8" fmla="*/ 290945 w 1188720"/>
              <a:gd name="connsiteY8" fmla="*/ 174567 h 781397"/>
              <a:gd name="connsiteX9" fmla="*/ 224444 w 1188720"/>
              <a:gd name="connsiteY9" fmla="*/ 99753 h 781397"/>
              <a:gd name="connsiteX10" fmla="*/ 191193 w 1188720"/>
              <a:gd name="connsiteY10" fmla="*/ 133004 h 781397"/>
              <a:gd name="connsiteX11" fmla="*/ 199505 w 1188720"/>
              <a:gd name="connsiteY11" fmla="*/ 182880 h 781397"/>
              <a:gd name="connsiteX12" fmla="*/ 182880 w 1188720"/>
              <a:gd name="connsiteY12" fmla="*/ 199506 h 781397"/>
              <a:gd name="connsiteX13" fmla="*/ 141316 w 1188720"/>
              <a:gd name="connsiteY13" fmla="*/ 191193 h 781397"/>
              <a:gd name="connsiteX14" fmla="*/ 108065 w 1188720"/>
              <a:gd name="connsiteY14" fmla="*/ 207818 h 781397"/>
              <a:gd name="connsiteX15" fmla="*/ 49876 w 1188720"/>
              <a:gd name="connsiteY15" fmla="*/ 216131 h 781397"/>
              <a:gd name="connsiteX16" fmla="*/ 58189 w 1188720"/>
              <a:gd name="connsiteY16" fmla="*/ 299258 h 781397"/>
              <a:gd name="connsiteX17" fmla="*/ 74814 w 1188720"/>
              <a:gd name="connsiteY17" fmla="*/ 307571 h 781397"/>
              <a:gd name="connsiteX18" fmla="*/ 91440 w 1188720"/>
              <a:gd name="connsiteY18" fmla="*/ 374073 h 781397"/>
              <a:gd name="connsiteX19" fmla="*/ 141316 w 1188720"/>
              <a:gd name="connsiteY19" fmla="*/ 448887 h 781397"/>
              <a:gd name="connsiteX20" fmla="*/ 141316 w 1188720"/>
              <a:gd name="connsiteY20" fmla="*/ 498764 h 781397"/>
              <a:gd name="connsiteX21" fmla="*/ 108065 w 1188720"/>
              <a:gd name="connsiteY21" fmla="*/ 532015 h 781397"/>
              <a:gd name="connsiteX22" fmla="*/ 83127 w 1188720"/>
              <a:gd name="connsiteY22" fmla="*/ 540327 h 781397"/>
              <a:gd name="connsiteX23" fmla="*/ 66502 w 1188720"/>
              <a:gd name="connsiteY23" fmla="*/ 548640 h 781397"/>
              <a:gd name="connsiteX24" fmla="*/ 66502 w 1188720"/>
              <a:gd name="connsiteY24" fmla="*/ 590204 h 781397"/>
              <a:gd name="connsiteX25" fmla="*/ 0 w 1188720"/>
              <a:gd name="connsiteY25" fmla="*/ 598517 h 781397"/>
              <a:gd name="connsiteX26" fmla="*/ 58189 w 1188720"/>
              <a:gd name="connsiteY26" fmla="*/ 656706 h 781397"/>
              <a:gd name="connsiteX27" fmla="*/ 182880 w 1188720"/>
              <a:gd name="connsiteY27" fmla="*/ 706582 h 781397"/>
              <a:gd name="connsiteX28" fmla="*/ 241069 w 1188720"/>
              <a:gd name="connsiteY28" fmla="*/ 731520 h 781397"/>
              <a:gd name="connsiteX29" fmla="*/ 299258 w 1188720"/>
              <a:gd name="connsiteY29" fmla="*/ 723207 h 781397"/>
              <a:gd name="connsiteX30" fmla="*/ 407324 w 1188720"/>
              <a:gd name="connsiteY30" fmla="*/ 748146 h 781397"/>
              <a:gd name="connsiteX31" fmla="*/ 573578 w 1188720"/>
              <a:gd name="connsiteY31" fmla="*/ 781397 h 781397"/>
              <a:gd name="connsiteX32" fmla="*/ 698269 w 1188720"/>
              <a:gd name="connsiteY32" fmla="*/ 739833 h 781397"/>
              <a:gd name="connsiteX33" fmla="*/ 839585 w 1188720"/>
              <a:gd name="connsiteY33" fmla="*/ 665018 h 781397"/>
              <a:gd name="connsiteX34" fmla="*/ 922713 w 1188720"/>
              <a:gd name="connsiteY34" fmla="*/ 598517 h 781397"/>
              <a:gd name="connsiteX35" fmla="*/ 939338 w 1188720"/>
              <a:gd name="connsiteY35" fmla="*/ 581891 h 781397"/>
              <a:gd name="connsiteX36" fmla="*/ 955964 w 1188720"/>
              <a:gd name="connsiteY36" fmla="*/ 598517 h 781397"/>
              <a:gd name="connsiteX37" fmla="*/ 980902 w 1188720"/>
              <a:gd name="connsiteY37" fmla="*/ 606829 h 781397"/>
              <a:gd name="connsiteX38" fmla="*/ 1030778 w 1188720"/>
              <a:gd name="connsiteY38" fmla="*/ 615142 h 781397"/>
              <a:gd name="connsiteX39" fmla="*/ 1088967 w 1188720"/>
              <a:gd name="connsiteY39" fmla="*/ 623455 h 781397"/>
              <a:gd name="connsiteX40" fmla="*/ 1122218 w 1188720"/>
              <a:gd name="connsiteY40" fmla="*/ 648393 h 781397"/>
              <a:gd name="connsiteX41" fmla="*/ 1147156 w 1188720"/>
              <a:gd name="connsiteY41" fmla="*/ 648393 h 781397"/>
              <a:gd name="connsiteX42" fmla="*/ 1138844 w 1188720"/>
              <a:gd name="connsiteY42" fmla="*/ 640080 h 781397"/>
              <a:gd name="connsiteX43" fmla="*/ 1180407 w 1188720"/>
              <a:gd name="connsiteY43" fmla="*/ 598517 h 781397"/>
              <a:gd name="connsiteX44" fmla="*/ 1172094 w 1188720"/>
              <a:gd name="connsiteY44" fmla="*/ 556953 h 781397"/>
              <a:gd name="connsiteX45" fmla="*/ 1147156 w 1188720"/>
              <a:gd name="connsiteY45" fmla="*/ 532015 h 781397"/>
              <a:gd name="connsiteX46" fmla="*/ 1147156 w 1188720"/>
              <a:gd name="connsiteY46" fmla="*/ 515389 h 781397"/>
              <a:gd name="connsiteX47" fmla="*/ 1188720 w 1188720"/>
              <a:gd name="connsiteY47" fmla="*/ 349135 h 781397"/>
              <a:gd name="connsiteX48" fmla="*/ 947651 w 1188720"/>
              <a:gd name="connsiteY48" fmla="*/ 382386 h 781397"/>
              <a:gd name="connsiteX49" fmla="*/ 939338 w 1188720"/>
              <a:gd name="connsiteY49" fmla="*/ 349135 h 781397"/>
              <a:gd name="connsiteX50" fmla="*/ 881149 w 1188720"/>
              <a:gd name="connsiteY50" fmla="*/ 324197 h 781397"/>
              <a:gd name="connsiteX51" fmla="*/ 872836 w 1188720"/>
              <a:gd name="connsiteY51" fmla="*/ 282633 h 781397"/>
              <a:gd name="connsiteX52" fmla="*/ 839585 w 1188720"/>
              <a:gd name="connsiteY52" fmla="*/ 274320 h 781397"/>
              <a:gd name="connsiteX53" fmla="*/ 839585 w 1188720"/>
              <a:gd name="connsiteY53" fmla="*/ 241069 h 781397"/>
              <a:gd name="connsiteX54" fmla="*/ 822960 w 1188720"/>
              <a:gd name="connsiteY54" fmla="*/ 241069 h 781397"/>
              <a:gd name="connsiteX55" fmla="*/ 756458 w 1188720"/>
              <a:gd name="connsiteY55" fmla="*/ 282633 h 781397"/>
              <a:gd name="connsiteX56" fmla="*/ 739833 w 1188720"/>
              <a:gd name="connsiteY56" fmla="*/ 282633 h 781397"/>
              <a:gd name="connsiteX57" fmla="*/ 706582 w 1188720"/>
              <a:gd name="connsiteY57" fmla="*/ 274320 h 781397"/>
              <a:gd name="connsiteX58" fmla="*/ 698269 w 1188720"/>
              <a:gd name="connsiteY58" fmla="*/ 232757 h 781397"/>
              <a:gd name="connsiteX59" fmla="*/ 698269 w 1188720"/>
              <a:gd name="connsiteY59" fmla="*/ 191193 h 781397"/>
              <a:gd name="connsiteX60" fmla="*/ 698269 w 1188720"/>
              <a:gd name="connsiteY60" fmla="*/ 141317 h 781397"/>
              <a:gd name="connsiteX61" fmla="*/ 673331 w 1188720"/>
              <a:gd name="connsiteY61" fmla="*/ 108066 h 781397"/>
              <a:gd name="connsiteX62" fmla="*/ 640080 w 1188720"/>
              <a:gd name="connsiteY62" fmla="*/ 124691 h 781397"/>
              <a:gd name="connsiteX63" fmla="*/ 590204 w 1188720"/>
              <a:gd name="connsiteY63" fmla="*/ 91440 h 78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88720" h="781397">
                <a:moveTo>
                  <a:pt x="590204" y="91440"/>
                </a:moveTo>
                <a:lnTo>
                  <a:pt x="490451" y="0"/>
                </a:lnTo>
                <a:lnTo>
                  <a:pt x="482138" y="66502"/>
                </a:lnTo>
                <a:lnTo>
                  <a:pt x="457200" y="74815"/>
                </a:lnTo>
                <a:lnTo>
                  <a:pt x="440574" y="108066"/>
                </a:lnTo>
                <a:lnTo>
                  <a:pt x="407324" y="116378"/>
                </a:lnTo>
                <a:lnTo>
                  <a:pt x="365760" y="141317"/>
                </a:lnTo>
                <a:lnTo>
                  <a:pt x="349134" y="141317"/>
                </a:lnTo>
                <a:lnTo>
                  <a:pt x="290945" y="174567"/>
                </a:lnTo>
                <a:lnTo>
                  <a:pt x="224444" y="99753"/>
                </a:lnTo>
                <a:lnTo>
                  <a:pt x="191193" y="133004"/>
                </a:lnTo>
                <a:lnTo>
                  <a:pt x="199505" y="182880"/>
                </a:lnTo>
                <a:lnTo>
                  <a:pt x="182880" y="199506"/>
                </a:lnTo>
                <a:lnTo>
                  <a:pt x="141316" y="191193"/>
                </a:lnTo>
                <a:lnTo>
                  <a:pt x="108065" y="207818"/>
                </a:lnTo>
                <a:lnTo>
                  <a:pt x="49876" y="216131"/>
                </a:lnTo>
                <a:lnTo>
                  <a:pt x="58189" y="299258"/>
                </a:lnTo>
                <a:lnTo>
                  <a:pt x="74814" y="307571"/>
                </a:lnTo>
                <a:lnTo>
                  <a:pt x="91440" y="374073"/>
                </a:lnTo>
                <a:lnTo>
                  <a:pt x="141316" y="448887"/>
                </a:lnTo>
                <a:lnTo>
                  <a:pt x="141316" y="498764"/>
                </a:lnTo>
                <a:lnTo>
                  <a:pt x="108065" y="532015"/>
                </a:lnTo>
                <a:lnTo>
                  <a:pt x="83127" y="540327"/>
                </a:lnTo>
                <a:lnTo>
                  <a:pt x="66502" y="548640"/>
                </a:lnTo>
                <a:lnTo>
                  <a:pt x="66502" y="590204"/>
                </a:lnTo>
                <a:lnTo>
                  <a:pt x="0" y="598517"/>
                </a:lnTo>
                <a:lnTo>
                  <a:pt x="58189" y="656706"/>
                </a:lnTo>
                <a:lnTo>
                  <a:pt x="182880" y="706582"/>
                </a:lnTo>
                <a:lnTo>
                  <a:pt x="241069" y="731520"/>
                </a:lnTo>
                <a:lnTo>
                  <a:pt x="299258" y="723207"/>
                </a:lnTo>
                <a:lnTo>
                  <a:pt x="407324" y="748146"/>
                </a:lnTo>
                <a:lnTo>
                  <a:pt x="573578" y="781397"/>
                </a:lnTo>
                <a:lnTo>
                  <a:pt x="698269" y="739833"/>
                </a:lnTo>
                <a:lnTo>
                  <a:pt x="839585" y="665018"/>
                </a:lnTo>
                <a:lnTo>
                  <a:pt x="922713" y="598517"/>
                </a:lnTo>
                <a:lnTo>
                  <a:pt x="939338" y="581891"/>
                </a:lnTo>
                <a:lnTo>
                  <a:pt x="955964" y="598517"/>
                </a:lnTo>
                <a:lnTo>
                  <a:pt x="980902" y="606829"/>
                </a:lnTo>
                <a:lnTo>
                  <a:pt x="1030778" y="615142"/>
                </a:lnTo>
                <a:lnTo>
                  <a:pt x="1088967" y="623455"/>
                </a:lnTo>
                <a:lnTo>
                  <a:pt x="1122218" y="648393"/>
                </a:lnTo>
                <a:lnTo>
                  <a:pt x="1147156" y="648393"/>
                </a:lnTo>
                <a:lnTo>
                  <a:pt x="1138844" y="640080"/>
                </a:lnTo>
                <a:lnTo>
                  <a:pt x="1180407" y="598517"/>
                </a:lnTo>
                <a:lnTo>
                  <a:pt x="1172094" y="556953"/>
                </a:lnTo>
                <a:lnTo>
                  <a:pt x="1147156" y="532015"/>
                </a:lnTo>
                <a:lnTo>
                  <a:pt x="1147156" y="515389"/>
                </a:lnTo>
                <a:lnTo>
                  <a:pt x="1188720" y="349135"/>
                </a:lnTo>
                <a:lnTo>
                  <a:pt x="947651" y="382386"/>
                </a:lnTo>
                <a:lnTo>
                  <a:pt x="939338" y="349135"/>
                </a:lnTo>
                <a:lnTo>
                  <a:pt x="881149" y="324197"/>
                </a:lnTo>
                <a:lnTo>
                  <a:pt x="872836" y="282633"/>
                </a:lnTo>
                <a:lnTo>
                  <a:pt x="839585" y="274320"/>
                </a:lnTo>
                <a:lnTo>
                  <a:pt x="839585" y="241069"/>
                </a:lnTo>
                <a:lnTo>
                  <a:pt x="822960" y="241069"/>
                </a:lnTo>
                <a:lnTo>
                  <a:pt x="756458" y="282633"/>
                </a:lnTo>
                <a:lnTo>
                  <a:pt x="739833" y="282633"/>
                </a:lnTo>
                <a:lnTo>
                  <a:pt x="706582" y="274320"/>
                </a:lnTo>
                <a:lnTo>
                  <a:pt x="698269" y="232757"/>
                </a:lnTo>
                <a:lnTo>
                  <a:pt x="698269" y="191193"/>
                </a:lnTo>
                <a:lnTo>
                  <a:pt x="698269" y="141317"/>
                </a:lnTo>
                <a:lnTo>
                  <a:pt x="673331" y="108066"/>
                </a:lnTo>
                <a:lnTo>
                  <a:pt x="640080" y="124691"/>
                </a:lnTo>
                <a:lnTo>
                  <a:pt x="590204" y="91440"/>
                </a:lnTo>
                <a:close/>
              </a:path>
            </a:pathLst>
          </a:custGeom>
          <a:solidFill>
            <a:srgbClr val="CC0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B80088"/>
              </a:solidFill>
            </a:endParaRPr>
          </a:p>
        </p:txBody>
      </p:sp>
      <p:sp>
        <p:nvSpPr>
          <p:cNvPr id="37" name="Forma libre 36"/>
          <p:cNvSpPr/>
          <p:nvPr/>
        </p:nvSpPr>
        <p:spPr>
          <a:xfrm>
            <a:off x="9547860" y="4345085"/>
            <a:ext cx="93821" cy="112615"/>
          </a:xfrm>
          <a:custGeom>
            <a:avLst/>
            <a:gdLst>
              <a:gd name="connsiteX0" fmla="*/ 54769 w 114300"/>
              <a:gd name="connsiteY0" fmla="*/ 0 h 152400"/>
              <a:gd name="connsiteX1" fmla="*/ 42863 w 114300"/>
              <a:gd name="connsiteY1" fmla="*/ 54769 h 152400"/>
              <a:gd name="connsiteX2" fmla="*/ 30957 w 114300"/>
              <a:gd name="connsiteY2" fmla="*/ 66675 h 152400"/>
              <a:gd name="connsiteX3" fmla="*/ 0 w 114300"/>
              <a:gd name="connsiteY3" fmla="*/ 90488 h 152400"/>
              <a:gd name="connsiteX4" fmla="*/ 9525 w 114300"/>
              <a:gd name="connsiteY4" fmla="*/ 107157 h 152400"/>
              <a:gd name="connsiteX5" fmla="*/ 16669 w 114300"/>
              <a:gd name="connsiteY5" fmla="*/ 119063 h 152400"/>
              <a:gd name="connsiteX6" fmla="*/ 26194 w 114300"/>
              <a:gd name="connsiteY6" fmla="*/ 140494 h 152400"/>
              <a:gd name="connsiteX7" fmla="*/ 38100 w 114300"/>
              <a:gd name="connsiteY7" fmla="*/ 147638 h 152400"/>
              <a:gd name="connsiteX8" fmla="*/ 64294 w 114300"/>
              <a:gd name="connsiteY8" fmla="*/ 145257 h 152400"/>
              <a:gd name="connsiteX9" fmla="*/ 80963 w 114300"/>
              <a:gd name="connsiteY9" fmla="*/ 152400 h 152400"/>
              <a:gd name="connsiteX10" fmla="*/ 92869 w 114300"/>
              <a:gd name="connsiteY10" fmla="*/ 150019 h 152400"/>
              <a:gd name="connsiteX11" fmla="*/ 107157 w 114300"/>
              <a:gd name="connsiteY11" fmla="*/ 147638 h 152400"/>
              <a:gd name="connsiteX12" fmla="*/ 109538 w 114300"/>
              <a:gd name="connsiteY12" fmla="*/ 135732 h 152400"/>
              <a:gd name="connsiteX13" fmla="*/ 109538 w 114300"/>
              <a:gd name="connsiteY13" fmla="*/ 135732 h 152400"/>
              <a:gd name="connsiteX14" fmla="*/ 114300 w 114300"/>
              <a:gd name="connsiteY14" fmla="*/ 97632 h 152400"/>
              <a:gd name="connsiteX15" fmla="*/ 114300 w 114300"/>
              <a:gd name="connsiteY15" fmla="*/ 78582 h 152400"/>
              <a:gd name="connsiteX16" fmla="*/ 104775 w 114300"/>
              <a:gd name="connsiteY16" fmla="*/ 71438 h 152400"/>
              <a:gd name="connsiteX17" fmla="*/ 95250 w 114300"/>
              <a:gd name="connsiteY17" fmla="*/ 71438 h 152400"/>
              <a:gd name="connsiteX18" fmla="*/ 85725 w 114300"/>
              <a:gd name="connsiteY18" fmla="*/ 61913 h 152400"/>
              <a:gd name="connsiteX19" fmla="*/ 83344 w 114300"/>
              <a:gd name="connsiteY19" fmla="*/ 45244 h 152400"/>
              <a:gd name="connsiteX20" fmla="*/ 54769 w 114300"/>
              <a:gd name="connsiteY20" fmla="*/ 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4300" h="152400">
                <a:moveTo>
                  <a:pt x="54769" y="0"/>
                </a:moveTo>
                <a:lnTo>
                  <a:pt x="42863" y="54769"/>
                </a:lnTo>
                <a:lnTo>
                  <a:pt x="30957" y="66675"/>
                </a:lnTo>
                <a:lnTo>
                  <a:pt x="0" y="90488"/>
                </a:lnTo>
                <a:lnTo>
                  <a:pt x="9525" y="107157"/>
                </a:lnTo>
                <a:lnTo>
                  <a:pt x="16669" y="119063"/>
                </a:lnTo>
                <a:lnTo>
                  <a:pt x="26194" y="140494"/>
                </a:lnTo>
                <a:lnTo>
                  <a:pt x="38100" y="147638"/>
                </a:lnTo>
                <a:lnTo>
                  <a:pt x="64294" y="145257"/>
                </a:lnTo>
                <a:lnTo>
                  <a:pt x="80963" y="152400"/>
                </a:lnTo>
                <a:lnTo>
                  <a:pt x="92869" y="150019"/>
                </a:lnTo>
                <a:lnTo>
                  <a:pt x="107157" y="147638"/>
                </a:lnTo>
                <a:lnTo>
                  <a:pt x="109538" y="135732"/>
                </a:lnTo>
                <a:lnTo>
                  <a:pt x="109538" y="135732"/>
                </a:lnTo>
                <a:lnTo>
                  <a:pt x="114300" y="97632"/>
                </a:lnTo>
                <a:lnTo>
                  <a:pt x="114300" y="78582"/>
                </a:lnTo>
                <a:lnTo>
                  <a:pt x="104775" y="71438"/>
                </a:lnTo>
                <a:lnTo>
                  <a:pt x="95250" y="71438"/>
                </a:lnTo>
                <a:lnTo>
                  <a:pt x="85725" y="61913"/>
                </a:lnTo>
                <a:lnTo>
                  <a:pt x="83344" y="45244"/>
                </a:lnTo>
                <a:lnTo>
                  <a:pt x="54769" y="0"/>
                </a:lnTo>
                <a:close/>
              </a:path>
            </a:pathLst>
          </a:custGeom>
          <a:solidFill>
            <a:srgbClr val="CC009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CuadroTexto 37"/>
          <p:cNvSpPr txBox="1"/>
          <p:nvPr/>
        </p:nvSpPr>
        <p:spPr>
          <a:xfrm>
            <a:off x="9259603" y="5339800"/>
            <a:ext cx="1476164" cy="338554"/>
          </a:xfrm>
          <a:prstGeom prst="rect">
            <a:avLst/>
          </a:prstGeom>
          <a:noFill/>
          <a:ln>
            <a:noFill/>
          </a:ln>
        </p:spPr>
        <p:txBody>
          <a:bodyPr wrap="square" rtlCol="0">
            <a:spAutoFit/>
          </a:bodyPr>
          <a:lstStyle/>
          <a:p>
            <a:pPr algn="ctr"/>
            <a:r>
              <a:rPr lang="es-MX" sz="800" b="1" dirty="0"/>
              <a:t>Oaxaca</a:t>
            </a:r>
          </a:p>
          <a:p>
            <a:r>
              <a:rPr lang="es-MX" sz="800" dirty="0"/>
              <a:t>Suplantación de identidad      </a:t>
            </a:r>
            <a:r>
              <a:rPr lang="es-MX" sz="800" b="1" dirty="0">
                <a:solidFill>
                  <a:schemeClr val="bg1">
                    <a:lumMod val="50000"/>
                  </a:schemeClr>
                </a:solidFill>
              </a:rPr>
              <a:t>6</a:t>
            </a:r>
          </a:p>
        </p:txBody>
      </p:sp>
      <p:cxnSp>
        <p:nvCxnSpPr>
          <p:cNvPr id="39" name="Conector recto 38"/>
          <p:cNvCxnSpPr/>
          <p:nvPr/>
        </p:nvCxnSpPr>
        <p:spPr>
          <a:xfrm flipH="1">
            <a:off x="4800112" y="4881045"/>
            <a:ext cx="23024" cy="643455"/>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Forma libre 40"/>
          <p:cNvSpPr/>
          <p:nvPr/>
        </p:nvSpPr>
        <p:spPr>
          <a:xfrm>
            <a:off x="8926579" y="3798265"/>
            <a:ext cx="186465" cy="180804"/>
          </a:xfrm>
          <a:custGeom>
            <a:avLst/>
            <a:gdLst>
              <a:gd name="connsiteX0" fmla="*/ 164306 w 230981"/>
              <a:gd name="connsiteY0" fmla="*/ 28575 h 219075"/>
              <a:gd name="connsiteX1" fmla="*/ 119063 w 230981"/>
              <a:gd name="connsiteY1" fmla="*/ 0 h 219075"/>
              <a:gd name="connsiteX2" fmla="*/ 97631 w 230981"/>
              <a:gd name="connsiteY2" fmla="*/ 11906 h 219075"/>
              <a:gd name="connsiteX3" fmla="*/ 100013 w 230981"/>
              <a:gd name="connsiteY3" fmla="*/ 30956 h 219075"/>
              <a:gd name="connsiteX4" fmla="*/ 47625 w 230981"/>
              <a:gd name="connsiteY4" fmla="*/ 38100 h 219075"/>
              <a:gd name="connsiteX5" fmla="*/ 38100 w 230981"/>
              <a:gd name="connsiteY5" fmla="*/ 45244 h 219075"/>
              <a:gd name="connsiteX6" fmla="*/ 42863 w 230981"/>
              <a:gd name="connsiteY6" fmla="*/ 78581 h 219075"/>
              <a:gd name="connsiteX7" fmla="*/ 21431 w 230981"/>
              <a:gd name="connsiteY7" fmla="*/ 95250 h 219075"/>
              <a:gd name="connsiteX8" fmla="*/ 19050 w 230981"/>
              <a:gd name="connsiteY8" fmla="*/ 116681 h 219075"/>
              <a:gd name="connsiteX9" fmla="*/ 0 w 230981"/>
              <a:gd name="connsiteY9" fmla="*/ 142875 h 219075"/>
              <a:gd name="connsiteX10" fmla="*/ 11906 w 230981"/>
              <a:gd name="connsiteY10" fmla="*/ 176213 h 219075"/>
              <a:gd name="connsiteX11" fmla="*/ 21431 w 230981"/>
              <a:gd name="connsiteY11" fmla="*/ 190500 h 219075"/>
              <a:gd name="connsiteX12" fmla="*/ 42863 w 230981"/>
              <a:gd name="connsiteY12" fmla="*/ 178594 h 219075"/>
              <a:gd name="connsiteX13" fmla="*/ 71438 w 230981"/>
              <a:gd name="connsiteY13" fmla="*/ 195263 h 219075"/>
              <a:gd name="connsiteX14" fmla="*/ 100013 w 230981"/>
              <a:gd name="connsiteY14" fmla="*/ 209550 h 219075"/>
              <a:gd name="connsiteX15" fmla="*/ 116681 w 230981"/>
              <a:gd name="connsiteY15" fmla="*/ 219075 h 219075"/>
              <a:gd name="connsiteX16" fmla="*/ 135731 w 230981"/>
              <a:gd name="connsiteY16" fmla="*/ 214313 h 219075"/>
              <a:gd name="connsiteX17" fmla="*/ 159544 w 230981"/>
              <a:gd name="connsiteY17" fmla="*/ 192881 h 219075"/>
              <a:gd name="connsiteX18" fmla="*/ 192881 w 230981"/>
              <a:gd name="connsiteY18" fmla="*/ 169069 h 219075"/>
              <a:gd name="connsiteX19" fmla="*/ 221456 w 230981"/>
              <a:gd name="connsiteY19" fmla="*/ 150019 h 219075"/>
              <a:gd name="connsiteX20" fmla="*/ 226219 w 230981"/>
              <a:gd name="connsiteY20" fmla="*/ 126206 h 219075"/>
              <a:gd name="connsiteX21" fmla="*/ 230981 w 230981"/>
              <a:gd name="connsiteY21" fmla="*/ 102394 h 219075"/>
              <a:gd name="connsiteX22" fmla="*/ 214313 w 230981"/>
              <a:gd name="connsiteY22" fmla="*/ 90488 h 219075"/>
              <a:gd name="connsiteX23" fmla="*/ 204788 w 230981"/>
              <a:gd name="connsiteY23" fmla="*/ 92869 h 219075"/>
              <a:gd name="connsiteX24" fmla="*/ 192881 w 230981"/>
              <a:gd name="connsiteY24" fmla="*/ 78581 h 219075"/>
              <a:gd name="connsiteX25" fmla="*/ 164306 w 230981"/>
              <a:gd name="connsiteY25" fmla="*/ 28575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30981" h="219075">
                <a:moveTo>
                  <a:pt x="164306" y="28575"/>
                </a:moveTo>
                <a:lnTo>
                  <a:pt x="119063" y="0"/>
                </a:lnTo>
                <a:lnTo>
                  <a:pt x="97631" y="11906"/>
                </a:lnTo>
                <a:lnTo>
                  <a:pt x="100013" y="30956"/>
                </a:lnTo>
                <a:lnTo>
                  <a:pt x="47625" y="38100"/>
                </a:lnTo>
                <a:lnTo>
                  <a:pt x="38100" y="45244"/>
                </a:lnTo>
                <a:lnTo>
                  <a:pt x="42863" y="78581"/>
                </a:lnTo>
                <a:lnTo>
                  <a:pt x="21431" y="95250"/>
                </a:lnTo>
                <a:lnTo>
                  <a:pt x="19050" y="116681"/>
                </a:lnTo>
                <a:lnTo>
                  <a:pt x="0" y="142875"/>
                </a:lnTo>
                <a:lnTo>
                  <a:pt x="11906" y="176213"/>
                </a:lnTo>
                <a:lnTo>
                  <a:pt x="21431" y="190500"/>
                </a:lnTo>
                <a:lnTo>
                  <a:pt x="42863" y="178594"/>
                </a:lnTo>
                <a:lnTo>
                  <a:pt x="71438" y="195263"/>
                </a:lnTo>
                <a:lnTo>
                  <a:pt x="100013" y="209550"/>
                </a:lnTo>
                <a:lnTo>
                  <a:pt x="116681" y="219075"/>
                </a:lnTo>
                <a:lnTo>
                  <a:pt x="135731" y="214313"/>
                </a:lnTo>
                <a:lnTo>
                  <a:pt x="159544" y="192881"/>
                </a:lnTo>
                <a:lnTo>
                  <a:pt x="192881" y="169069"/>
                </a:lnTo>
                <a:lnTo>
                  <a:pt x="221456" y="150019"/>
                </a:lnTo>
                <a:lnTo>
                  <a:pt x="226219" y="126206"/>
                </a:lnTo>
                <a:lnTo>
                  <a:pt x="230981" y="102394"/>
                </a:lnTo>
                <a:lnTo>
                  <a:pt x="214313" y="90488"/>
                </a:lnTo>
                <a:lnTo>
                  <a:pt x="204788" y="92869"/>
                </a:lnTo>
                <a:lnTo>
                  <a:pt x="192881" y="78581"/>
                </a:lnTo>
                <a:lnTo>
                  <a:pt x="164306" y="28575"/>
                </a:lnTo>
                <a:close/>
              </a:path>
            </a:pathLst>
          </a:custGeom>
          <a:solidFill>
            <a:srgbClr val="CC009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Forma libre 41"/>
          <p:cNvSpPr/>
          <p:nvPr/>
        </p:nvSpPr>
        <p:spPr>
          <a:xfrm>
            <a:off x="9334500" y="3957764"/>
            <a:ext cx="283370" cy="307055"/>
          </a:xfrm>
          <a:custGeom>
            <a:avLst/>
            <a:gdLst>
              <a:gd name="connsiteX0" fmla="*/ 307181 w 395287"/>
              <a:gd name="connsiteY0" fmla="*/ 19050 h 431006"/>
              <a:gd name="connsiteX1" fmla="*/ 271462 w 395287"/>
              <a:gd name="connsiteY1" fmla="*/ 64294 h 431006"/>
              <a:gd name="connsiteX2" fmla="*/ 223837 w 395287"/>
              <a:gd name="connsiteY2" fmla="*/ 19050 h 431006"/>
              <a:gd name="connsiteX3" fmla="*/ 192881 w 395287"/>
              <a:gd name="connsiteY3" fmla="*/ 50006 h 431006"/>
              <a:gd name="connsiteX4" fmla="*/ 207169 w 395287"/>
              <a:gd name="connsiteY4" fmla="*/ 59531 h 431006"/>
              <a:gd name="connsiteX5" fmla="*/ 207169 w 395287"/>
              <a:gd name="connsiteY5" fmla="*/ 95250 h 431006"/>
              <a:gd name="connsiteX6" fmla="*/ 226219 w 395287"/>
              <a:gd name="connsiteY6" fmla="*/ 100012 h 431006"/>
              <a:gd name="connsiteX7" fmla="*/ 238125 w 395287"/>
              <a:gd name="connsiteY7" fmla="*/ 111919 h 431006"/>
              <a:gd name="connsiteX8" fmla="*/ 219075 w 395287"/>
              <a:gd name="connsiteY8" fmla="*/ 119062 h 431006"/>
              <a:gd name="connsiteX9" fmla="*/ 202406 w 395287"/>
              <a:gd name="connsiteY9" fmla="*/ 130969 h 431006"/>
              <a:gd name="connsiteX10" fmla="*/ 197644 w 395287"/>
              <a:gd name="connsiteY10" fmla="*/ 138112 h 431006"/>
              <a:gd name="connsiteX11" fmla="*/ 176212 w 395287"/>
              <a:gd name="connsiteY11" fmla="*/ 123825 h 431006"/>
              <a:gd name="connsiteX12" fmla="*/ 147637 w 395287"/>
              <a:gd name="connsiteY12" fmla="*/ 126206 h 431006"/>
              <a:gd name="connsiteX13" fmla="*/ 145256 w 395287"/>
              <a:gd name="connsiteY13" fmla="*/ 176212 h 431006"/>
              <a:gd name="connsiteX14" fmla="*/ 135731 w 395287"/>
              <a:gd name="connsiteY14" fmla="*/ 183356 h 431006"/>
              <a:gd name="connsiteX15" fmla="*/ 121444 w 395287"/>
              <a:gd name="connsiteY15" fmla="*/ 200025 h 431006"/>
              <a:gd name="connsiteX16" fmla="*/ 102394 w 395287"/>
              <a:gd name="connsiteY16" fmla="*/ 192881 h 431006"/>
              <a:gd name="connsiteX17" fmla="*/ 88106 w 395287"/>
              <a:gd name="connsiteY17" fmla="*/ 190500 h 431006"/>
              <a:gd name="connsiteX18" fmla="*/ 78581 w 395287"/>
              <a:gd name="connsiteY18" fmla="*/ 209550 h 431006"/>
              <a:gd name="connsiteX19" fmla="*/ 40481 w 395287"/>
              <a:gd name="connsiteY19" fmla="*/ 197644 h 431006"/>
              <a:gd name="connsiteX20" fmla="*/ 7144 w 395287"/>
              <a:gd name="connsiteY20" fmla="*/ 235744 h 431006"/>
              <a:gd name="connsiteX21" fmla="*/ 0 w 395287"/>
              <a:gd name="connsiteY21" fmla="*/ 257175 h 431006"/>
              <a:gd name="connsiteX22" fmla="*/ 30956 w 395287"/>
              <a:gd name="connsiteY22" fmla="*/ 259556 h 431006"/>
              <a:gd name="connsiteX23" fmla="*/ 14287 w 395287"/>
              <a:gd name="connsiteY23" fmla="*/ 278606 h 431006"/>
              <a:gd name="connsiteX24" fmla="*/ 38100 w 395287"/>
              <a:gd name="connsiteY24" fmla="*/ 285750 h 431006"/>
              <a:gd name="connsiteX25" fmla="*/ 33337 w 395287"/>
              <a:gd name="connsiteY25" fmla="*/ 330994 h 431006"/>
              <a:gd name="connsiteX26" fmla="*/ 23812 w 395287"/>
              <a:gd name="connsiteY26" fmla="*/ 345281 h 431006"/>
              <a:gd name="connsiteX27" fmla="*/ 66675 w 395287"/>
              <a:gd name="connsiteY27" fmla="*/ 347662 h 431006"/>
              <a:gd name="connsiteX28" fmla="*/ 73819 w 395287"/>
              <a:gd name="connsiteY28" fmla="*/ 369094 h 431006"/>
              <a:gd name="connsiteX29" fmla="*/ 116681 w 395287"/>
              <a:gd name="connsiteY29" fmla="*/ 400050 h 431006"/>
              <a:gd name="connsiteX30" fmla="*/ 126206 w 395287"/>
              <a:gd name="connsiteY30" fmla="*/ 411956 h 431006"/>
              <a:gd name="connsiteX31" fmla="*/ 130969 w 395287"/>
              <a:gd name="connsiteY31" fmla="*/ 431006 h 431006"/>
              <a:gd name="connsiteX32" fmla="*/ 150019 w 395287"/>
              <a:gd name="connsiteY32" fmla="*/ 421481 h 431006"/>
              <a:gd name="connsiteX33" fmla="*/ 171450 w 395287"/>
              <a:gd name="connsiteY33" fmla="*/ 421481 h 431006"/>
              <a:gd name="connsiteX34" fmla="*/ 169069 w 395287"/>
              <a:gd name="connsiteY34" fmla="*/ 395287 h 431006"/>
              <a:gd name="connsiteX35" fmla="*/ 173831 w 395287"/>
              <a:gd name="connsiteY35" fmla="*/ 376237 h 431006"/>
              <a:gd name="connsiteX36" fmla="*/ 197644 w 395287"/>
              <a:gd name="connsiteY36" fmla="*/ 361950 h 431006"/>
              <a:gd name="connsiteX37" fmla="*/ 200025 w 395287"/>
              <a:gd name="connsiteY37" fmla="*/ 295275 h 431006"/>
              <a:gd name="connsiteX38" fmla="*/ 216694 w 395287"/>
              <a:gd name="connsiteY38" fmla="*/ 302419 h 431006"/>
              <a:gd name="connsiteX39" fmla="*/ 228600 w 395287"/>
              <a:gd name="connsiteY39" fmla="*/ 288131 h 431006"/>
              <a:gd name="connsiteX40" fmla="*/ 245269 w 395287"/>
              <a:gd name="connsiteY40" fmla="*/ 285750 h 431006"/>
              <a:gd name="connsiteX41" fmla="*/ 257175 w 395287"/>
              <a:gd name="connsiteY41" fmla="*/ 278606 h 431006"/>
              <a:gd name="connsiteX42" fmla="*/ 271462 w 395287"/>
              <a:gd name="connsiteY42" fmla="*/ 269081 h 431006"/>
              <a:gd name="connsiteX43" fmla="*/ 278606 w 395287"/>
              <a:gd name="connsiteY43" fmla="*/ 204787 h 431006"/>
              <a:gd name="connsiteX44" fmla="*/ 290512 w 395287"/>
              <a:gd name="connsiteY44" fmla="*/ 202406 h 431006"/>
              <a:gd name="connsiteX45" fmla="*/ 300037 w 395287"/>
              <a:gd name="connsiteY45" fmla="*/ 200025 h 431006"/>
              <a:gd name="connsiteX46" fmla="*/ 304800 w 395287"/>
              <a:gd name="connsiteY46" fmla="*/ 188119 h 431006"/>
              <a:gd name="connsiteX47" fmla="*/ 314325 w 395287"/>
              <a:gd name="connsiteY47" fmla="*/ 176212 h 431006"/>
              <a:gd name="connsiteX48" fmla="*/ 307181 w 395287"/>
              <a:gd name="connsiteY48" fmla="*/ 166687 h 431006"/>
              <a:gd name="connsiteX49" fmla="*/ 300037 w 395287"/>
              <a:gd name="connsiteY49" fmla="*/ 140494 h 431006"/>
              <a:gd name="connsiteX50" fmla="*/ 340519 w 395287"/>
              <a:gd name="connsiteY50" fmla="*/ 150019 h 431006"/>
              <a:gd name="connsiteX51" fmla="*/ 352425 w 395287"/>
              <a:gd name="connsiteY51" fmla="*/ 140494 h 431006"/>
              <a:gd name="connsiteX52" fmla="*/ 366712 w 395287"/>
              <a:gd name="connsiteY52" fmla="*/ 135731 h 431006"/>
              <a:gd name="connsiteX53" fmla="*/ 378619 w 395287"/>
              <a:gd name="connsiteY53" fmla="*/ 133350 h 431006"/>
              <a:gd name="connsiteX54" fmla="*/ 395287 w 395287"/>
              <a:gd name="connsiteY54" fmla="*/ 119062 h 431006"/>
              <a:gd name="connsiteX55" fmla="*/ 385762 w 395287"/>
              <a:gd name="connsiteY55" fmla="*/ 102394 h 431006"/>
              <a:gd name="connsiteX56" fmla="*/ 361950 w 395287"/>
              <a:gd name="connsiteY56" fmla="*/ 64294 h 431006"/>
              <a:gd name="connsiteX57" fmla="*/ 369094 w 395287"/>
              <a:gd name="connsiteY57" fmla="*/ 30956 h 431006"/>
              <a:gd name="connsiteX58" fmla="*/ 354806 w 395287"/>
              <a:gd name="connsiteY58" fmla="*/ 0 h 431006"/>
              <a:gd name="connsiteX59" fmla="*/ 307181 w 395287"/>
              <a:gd name="connsiteY59" fmla="*/ 19050 h 431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95287" h="431006">
                <a:moveTo>
                  <a:pt x="307181" y="19050"/>
                </a:moveTo>
                <a:lnTo>
                  <a:pt x="271462" y="64294"/>
                </a:lnTo>
                <a:lnTo>
                  <a:pt x="223837" y="19050"/>
                </a:lnTo>
                <a:lnTo>
                  <a:pt x="192881" y="50006"/>
                </a:lnTo>
                <a:lnTo>
                  <a:pt x="207169" y="59531"/>
                </a:lnTo>
                <a:lnTo>
                  <a:pt x="207169" y="95250"/>
                </a:lnTo>
                <a:lnTo>
                  <a:pt x="226219" y="100012"/>
                </a:lnTo>
                <a:lnTo>
                  <a:pt x="238125" y="111919"/>
                </a:lnTo>
                <a:lnTo>
                  <a:pt x="219075" y="119062"/>
                </a:lnTo>
                <a:lnTo>
                  <a:pt x="202406" y="130969"/>
                </a:lnTo>
                <a:lnTo>
                  <a:pt x="197644" y="138112"/>
                </a:lnTo>
                <a:lnTo>
                  <a:pt x="176212" y="123825"/>
                </a:lnTo>
                <a:lnTo>
                  <a:pt x="147637" y="126206"/>
                </a:lnTo>
                <a:lnTo>
                  <a:pt x="145256" y="176212"/>
                </a:lnTo>
                <a:lnTo>
                  <a:pt x="135731" y="183356"/>
                </a:lnTo>
                <a:lnTo>
                  <a:pt x="121444" y="200025"/>
                </a:lnTo>
                <a:lnTo>
                  <a:pt x="102394" y="192881"/>
                </a:lnTo>
                <a:lnTo>
                  <a:pt x="88106" y="190500"/>
                </a:lnTo>
                <a:lnTo>
                  <a:pt x="78581" y="209550"/>
                </a:lnTo>
                <a:lnTo>
                  <a:pt x="40481" y="197644"/>
                </a:lnTo>
                <a:lnTo>
                  <a:pt x="7144" y="235744"/>
                </a:lnTo>
                <a:lnTo>
                  <a:pt x="0" y="257175"/>
                </a:lnTo>
                <a:lnTo>
                  <a:pt x="30956" y="259556"/>
                </a:lnTo>
                <a:lnTo>
                  <a:pt x="14287" y="278606"/>
                </a:lnTo>
                <a:lnTo>
                  <a:pt x="38100" y="285750"/>
                </a:lnTo>
                <a:lnTo>
                  <a:pt x="33337" y="330994"/>
                </a:lnTo>
                <a:lnTo>
                  <a:pt x="23812" y="345281"/>
                </a:lnTo>
                <a:lnTo>
                  <a:pt x="66675" y="347662"/>
                </a:lnTo>
                <a:lnTo>
                  <a:pt x="73819" y="369094"/>
                </a:lnTo>
                <a:lnTo>
                  <a:pt x="116681" y="400050"/>
                </a:lnTo>
                <a:lnTo>
                  <a:pt x="126206" y="411956"/>
                </a:lnTo>
                <a:lnTo>
                  <a:pt x="130969" y="431006"/>
                </a:lnTo>
                <a:lnTo>
                  <a:pt x="150019" y="421481"/>
                </a:lnTo>
                <a:lnTo>
                  <a:pt x="171450" y="421481"/>
                </a:lnTo>
                <a:lnTo>
                  <a:pt x="169069" y="395287"/>
                </a:lnTo>
                <a:lnTo>
                  <a:pt x="173831" y="376237"/>
                </a:lnTo>
                <a:lnTo>
                  <a:pt x="197644" y="361950"/>
                </a:lnTo>
                <a:cubicBezTo>
                  <a:pt x="198438" y="339725"/>
                  <a:pt x="199231" y="317500"/>
                  <a:pt x="200025" y="295275"/>
                </a:cubicBezTo>
                <a:lnTo>
                  <a:pt x="216694" y="302419"/>
                </a:lnTo>
                <a:lnTo>
                  <a:pt x="228600" y="288131"/>
                </a:lnTo>
                <a:lnTo>
                  <a:pt x="245269" y="285750"/>
                </a:lnTo>
                <a:lnTo>
                  <a:pt x="257175" y="278606"/>
                </a:lnTo>
                <a:lnTo>
                  <a:pt x="271462" y="269081"/>
                </a:lnTo>
                <a:lnTo>
                  <a:pt x="278606" y="204787"/>
                </a:lnTo>
                <a:lnTo>
                  <a:pt x="290512" y="202406"/>
                </a:lnTo>
                <a:lnTo>
                  <a:pt x="300037" y="200025"/>
                </a:lnTo>
                <a:lnTo>
                  <a:pt x="304800" y="188119"/>
                </a:lnTo>
                <a:lnTo>
                  <a:pt x="314325" y="176212"/>
                </a:lnTo>
                <a:lnTo>
                  <a:pt x="307181" y="166687"/>
                </a:lnTo>
                <a:lnTo>
                  <a:pt x="300037" y="140494"/>
                </a:lnTo>
                <a:lnTo>
                  <a:pt x="340519" y="150019"/>
                </a:lnTo>
                <a:lnTo>
                  <a:pt x="352425" y="140494"/>
                </a:lnTo>
                <a:lnTo>
                  <a:pt x="366712" y="135731"/>
                </a:lnTo>
                <a:lnTo>
                  <a:pt x="378619" y="133350"/>
                </a:lnTo>
                <a:lnTo>
                  <a:pt x="395287" y="119062"/>
                </a:lnTo>
                <a:lnTo>
                  <a:pt x="385762" y="102394"/>
                </a:lnTo>
                <a:lnTo>
                  <a:pt x="361950" y="64294"/>
                </a:lnTo>
                <a:lnTo>
                  <a:pt x="369094" y="30956"/>
                </a:lnTo>
                <a:lnTo>
                  <a:pt x="354806" y="0"/>
                </a:lnTo>
                <a:lnTo>
                  <a:pt x="307181" y="19050"/>
                </a:lnTo>
                <a:close/>
              </a:path>
            </a:pathLst>
          </a:custGeom>
          <a:solidFill>
            <a:srgbClr val="CC009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CuadroTexto 42"/>
          <p:cNvSpPr txBox="1"/>
          <p:nvPr/>
        </p:nvSpPr>
        <p:spPr>
          <a:xfrm>
            <a:off x="9476185" y="2314464"/>
            <a:ext cx="1104947" cy="338554"/>
          </a:xfrm>
          <a:prstGeom prst="rect">
            <a:avLst/>
          </a:prstGeom>
          <a:noFill/>
          <a:ln>
            <a:noFill/>
          </a:ln>
        </p:spPr>
        <p:txBody>
          <a:bodyPr wrap="square" rtlCol="0">
            <a:spAutoFit/>
          </a:bodyPr>
          <a:lstStyle/>
          <a:p>
            <a:pPr algn="ctr"/>
            <a:r>
              <a:rPr lang="es-MX" sz="800" b="1" dirty="0"/>
              <a:t>San Luis Potosí</a:t>
            </a:r>
          </a:p>
          <a:p>
            <a:r>
              <a:rPr lang="es-MX" sz="800" dirty="0"/>
              <a:t>Crímenes de odio     </a:t>
            </a:r>
            <a:r>
              <a:rPr lang="es-MX" sz="800" b="1" dirty="0">
                <a:solidFill>
                  <a:schemeClr val="bg1">
                    <a:lumMod val="50000"/>
                  </a:schemeClr>
                </a:solidFill>
              </a:rPr>
              <a:t>1</a:t>
            </a:r>
          </a:p>
        </p:txBody>
      </p:sp>
      <p:cxnSp>
        <p:nvCxnSpPr>
          <p:cNvPr id="44" name="Conector recto 43"/>
          <p:cNvCxnSpPr/>
          <p:nvPr/>
        </p:nvCxnSpPr>
        <p:spPr>
          <a:xfrm flipH="1">
            <a:off x="3598116" y="4833680"/>
            <a:ext cx="527875" cy="526779"/>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Forma libre 44"/>
          <p:cNvSpPr/>
          <p:nvPr/>
        </p:nvSpPr>
        <p:spPr>
          <a:xfrm>
            <a:off x="9034991" y="3412331"/>
            <a:ext cx="701939" cy="640633"/>
          </a:xfrm>
          <a:custGeom>
            <a:avLst/>
            <a:gdLst>
              <a:gd name="connsiteX0" fmla="*/ 361950 w 954881"/>
              <a:gd name="connsiteY0" fmla="*/ 0 h 866775"/>
              <a:gd name="connsiteX1" fmla="*/ 309562 w 954881"/>
              <a:gd name="connsiteY1" fmla="*/ 100012 h 866775"/>
              <a:gd name="connsiteX2" fmla="*/ 273844 w 954881"/>
              <a:gd name="connsiteY2" fmla="*/ 100012 h 866775"/>
              <a:gd name="connsiteX3" fmla="*/ 269081 w 954881"/>
              <a:gd name="connsiteY3" fmla="*/ 147637 h 866775"/>
              <a:gd name="connsiteX4" fmla="*/ 135731 w 954881"/>
              <a:gd name="connsiteY4" fmla="*/ 273843 h 866775"/>
              <a:gd name="connsiteX5" fmla="*/ 114300 w 954881"/>
              <a:gd name="connsiteY5" fmla="*/ 257175 h 866775"/>
              <a:gd name="connsiteX6" fmla="*/ 92869 w 954881"/>
              <a:gd name="connsiteY6" fmla="*/ 271462 h 866775"/>
              <a:gd name="connsiteX7" fmla="*/ 88106 w 954881"/>
              <a:gd name="connsiteY7" fmla="*/ 297656 h 866775"/>
              <a:gd name="connsiteX8" fmla="*/ 61912 w 954881"/>
              <a:gd name="connsiteY8" fmla="*/ 309562 h 866775"/>
              <a:gd name="connsiteX9" fmla="*/ 38100 w 954881"/>
              <a:gd name="connsiteY9" fmla="*/ 316706 h 866775"/>
              <a:gd name="connsiteX10" fmla="*/ 0 w 954881"/>
              <a:gd name="connsiteY10" fmla="*/ 290512 h 866775"/>
              <a:gd name="connsiteX11" fmla="*/ 2381 w 954881"/>
              <a:gd name="connsiteY11" fmla="*/ 419100 h 866775"/>
              <a:gd name="connsiteX12" fmla="*/ 21431 w 954881"/>
              <a:gd name="connsiteY12" fmla="*/ 447675 h 866775"/>
              <a:gd name="connsiteX13" fmla="*/ 45244 w 954881"/>
              <a:gd name="connsiteY13" fmla="*/ 459581 h 866775"/>
              <a:gd name="connsiteX14" fmla="*/ 54769 w 954881"/>
              <a:gd name="connsiteY14" fmla="*/ 473868 h 866775"/>
              <a:gd name="connsiteX15" fmla="*/ 64294 w 954881"/>
              <a:gd name="connsiteY15" fmla="*/ 495300 h 866775"/>
              <a:gd name="connsiteX16" fmla="*/ 102394 w 954881"/>
              <a:gd name="connsiteY16" fmla="*/ 497681 h 866775"/>
              <a:gd name="connsiteX17" fmla="*/ 135731 w 954881"/>
              <a:gd name="connsiteY17" fmla="*/ 516731 h 866775"/>
              <a:gd name="connsiteX18" fmla="*/ 176212 w 954881"/>
              <a:gd name="connsiteY18" fmla="*/ 521493 h 866775"/>
              <a:gd name="connsiteX19" fmla="*/ 192881 w 954881"/>
              <a:gd name="connsiteY19" fmla="*/ 485775 h 866775"/>
              <a:gd name="connsiteX20" fmla="*/ 221456 w 954881"/>
              <a:gd name="connsiteY20" fmla="*/ 471487 h 866775"/>
              <a:gd name="connsiteX21" fmla="*/ 238125 w 954881"/>
              <a:gd name="connsiteY21" fmla="*/ 478631 h 866775"/>
              <a:gd name="connsiteX22" fmla="*/ 245269 w 954881"/>
              <a:gd name="connsiteY22" fmla="*/ 542925 h 866775"/>
              <a:gd name="connsiteX23" fmla="*/ 235744 w 954881"/>
              <a:gd name="connsiteY23" fmla="*/ 557212 h 866775"/>
              <a:gd name="connsiteX24" fmla="*/ 235744 w 954881"/>
              <a:gd name="connsiteY24" fmla="*/ 607218 h 866775"/>
              <a:gd name="connsiteX25" fmla="*/ 245269 w 954881"/>
              <a:gd name="connsiteY25" fmla="*/ 628650 h 866775"/>
              <a:gd name="connsiteX26" fmla="*/ 200025 w 954881"/>
              <a:gd name="connsiteY26" fmla="*/ 700087 h 866775"/>
              <a:gd name="connsiteX27" fmla="*/ 304800 w 954881"/>
              <a:gd name="connsiteY27" fmla="*/ 704850 h 866775"/>
              <a:gd name="connsiteX28" fmla="*/ 371475 w 954881"/>
              <a:gd name="connsiteY28" fmla="*/ 747712 h 866775"/>
              <a:gd name="connsiteX29" fmla="*/ 407194 w 954881"/>
              <a:gd name="connsiteY29" fmla="*/ 785812 h 866775"/>
              <a:gd name="connsiteX30" fmla="*/ 497681 w 954881"/>
              <a:gd name="connsiteY30" fmla="*/ 731043 h 866775"/>
              <a:gd name="connsiteX31" fmla="*/ 523875 w 954881"/>
              <a:gd name="connsiteY31" fmla="*/ 747712 h 866775"/>
              <a:gd name="connsiteX32" fmla="*/ 526256 w 954881"/>
              <a:gd name="connsiteY32" fmla="*/ 769143 h 866775"/>
              <a:gd name="connsiteX33" fmla="*/ 600075 w 954881"/>
              <a:gd name="connsiteY33" fmla="*/ 790575 h 866775"/>
              <a:gd name="connsiteX34" fmla="*/ 633412 w 954881"/>
              <a:gd name="connsiteY34" fmla="*/ 757237 h 866775"/>
              <a:gd name="connsiteX35" fmla="*/ 645319 w 954881"/>
              <a:gd name="connsiteY35" fmla="*/ 759618 h 866775"/>
              <a:gd name="connsiteX36" fmla="*/ 681037 w 954881"/>
              <a:gd name="connsiteY36" fmla="*/ 802481 h 866775"/>
              <a:gd name="connsiteX37" fmla="*/ 719137 w 954881"/>
              <a:gd name="connsiteY37" fmla="*/ 762000 h 866775"/>
              <a:gd name="connsiteX38" fmla="*/ 738187 w 954881"/>
              <a:gd name="connsiteY38" fmla="*/ 747712 h 866775"/>
              <a:gd name="connsiteX39" fmla="*/ 764381 w 954881"/>
              <a:gd name="connsiteY39" fmla="*/ 733425 h 866775"/>
              <a:gd name="connsiteX40" fmla="*/ 773906 w 954881"/>
              <a:gd name="connsiteY40" fmla="*/ 764381 h 866775"/>
              <a:gd name="connsiteX41" fmla="*/ 781050 w 954881"/>
              <a:gd name="connsiteY41" fmla="*/ 783431 h 866775"/>
              <a:gd name="connsiteX42" fmla="*/ 773906 w 954881"/>
              <a:gd name="connsiteY42" fmla="*/ 812006 h 866775"/>
              <a:gd name="connsiteX43" fmla="*/ 788194 w 954881"/>
              <a:gd name="connsiteY43" fmla="*/ 831056 h 866775"/>
              <a:gd name="connsiteX44" fmla="*/ 807244 w 954881"/>
              <a:gd name="connsiteY44" fmla="*/ 823912 h 866775"/>
              <a:gd name="connsiteX45" fmla="*/ 838200 w 954881"/>
              <a:gd name="connsiteY45" fmla="*/ 862012 h 866775"/>
              <a:gd name="connsiteX46" fmla="*/ 869156 w 954881"/>
              <a:gd name="connsiteY46" fmla="*/ 866775 h 866775"/>
              <a:gd name="connsiteX47" fmla="*/ 902494 w 954881"/>
              <a:gd name="connsiteY47" fmla="*/ 838200 h 866775"/>
              <a:gd name="connsiteX48" fmla="*/ 878681 w 954881"/>
              <a:gd name="connsiteY48" fmla="*/ 814387 h 866775"/>
              <a:gd name="connsiteX49" fmla="*/ 926306 w 954881"/>
              <a:gd name="connsiteY49" fmla="*/ 804862 h 866775"/>
              <a:gd name="connsiteX50" fmla="*/ 926306 w 954881"/>
              <a:gd name="connsiteY50" fmla="*/ 804862 h 866775"/>
              <a:gd name="connsiteX51" fmla="*/ 931069 w 954881"/>
              <a:gd name="connsiteY51" fmla="*/ 776287 h 866775"/>
              <a:gd name="connsiteX52" fmla="*/ 909637 w 954881"/>
              <a:gd name="connsiteY52" fmla="*/ 776287 h 866775"/>
              <a:gd name="connsiteX53" fmla="*/ 895350 w 954881"/>
              <a:gd name="connsiteY53" fmla="*/ 731043 h 866775"/>
              <a:gd name="connsiteX54" fmla="*/ 928687 w 954881"/>
              <a:gd name="connsiteY54" fmla="*/ 719137 h 866775"/>
              <a:gd name="connsiteX55" fmla="*/ 933450 w 954881"/>
              <a:gd name="connsiteY55" fmla="*/ 690562 h 866775"/>
              <a:gd name="connsiteX56" fmla="*/ 921544 w 954881"/>
              <a:gd name="connsiteY56" fmla="*/ 685800 h 866775"/>
              <a:gd name="connsiteX57" fmla="*/ 921544 w 954881"/>
              <a:gd name="connsiteY57" fmla="*/ 645318 h 866775"/>
              <a:gd name="connsiteX58" fmla="*/ 952500 w 954881"/>
              <a:gd name="connsiteY58" fmla="*/ 619125 h 866775"/>
              <a:gd name="connsiteX59" fmla="*/ 954881 w 954881"/>
              <a:gd name="connsiteY59" fmla="*/ 581025 h 866775"/>
              <a:gd name="connsiteX60" fmla="*/ 947737 w 954881"/>
              <a:gd name="connsiteY60" fmla="*/ 571500 h 866775"/>
              <a:gd name="connsiteX61" fmla="*/ 916781 w 954881"/>
              <a:gd name="connsiteY61" fmla="*/ 571500 h 866775"/>
              <a:gd name="connsiteX62" fmla="*/ 904875 w 954881"/>
              <a:gd name="connsiteY62" fmla="*/ 554831 h 866775"/>
              <a:gd name="connsiteX63" fmla="*/ 890587 w 954881"/>
              <a:gd name="connsiteY63" fmla="*/ 545306 h 866775"/>
              <a:gd name="connsiteX64" fmla="*/ 871537 w 954881"/>
              <a:gd name="connsiteY64" fmla="*/ 547687 h 866775"/>
              <a:gd name="connsiteX65" fmla="*/ 821531 w 954881"/>
              <a:gd name="connsiteY65" fmla="*/ 561975 h 866775"/>
              <a:gd name="connsiteX66" fmla="*/ 812006 w 954881"/>
              <a:gd name="connsiteY66" fmla="*/ 547687 h 866775"/>
              <a:gd name="connsiteX67" fmla="*/ 747712 w 954881"/>
              <a:gd name="connsiteY67" fmla="*/ 554831 h 866775"/>
              <a:gd name="connsiteX68" fmla="*/ 740569 w 954881"/>
              <a:gd name="connsiteY68" fmla="*/ 526256 h 866775"/>
              <a:gd name="connsiteX69" fmla="*/ 735806 w 954881"/>
              <a:gd name="connsiteY69" fmla="*/ 511968 h 866775"/>
              <a:gd name="connsiteX70" fmla="*/ 735806 w 954881"/>
              <a:gd name="connsiteY70" fmla="*/ 492918 h 866775"/>
              <a:gd name="connsiteX71" fmla="*/ 719137 w 954881"/>
              <a:gd name="connsiteY71" fmla="*/ 497681 h 866775"/>
              <a:gd name="connsiteX72" fmla="*/ 683419 w 954881"/>
              <a:gd name="connsiteY72" fmla="*/ 464343 h 866775"/>
              <a:gd name="connsiteX73" fmla="*/ 666750 w 954881"/>
              <a:gd name="connsiteY73" fmla="*/ 495300 h 866775"/>
              <a:gd name="connsiteX74" fmla="*/ 635794 w 954881"/>
              <a:gd name="connsiteY74" fmla="*/ 483393 h 866775"/>
              <a:gd name="connsiteX75" fmla="*/ 592931 w 954881"/>
              <a:gd name="connsiteY75" fmla="*/ 481012 h 866775"/>
              <a:gd name="connsiteX76" fmla="*/ 600075 w 954881"/>
              <a:gd name="connsiteY76" fmla="*/ 461962 h 866775"/>
              <a:gd name="connsiteX77" fmla="*/ 545306 w 954881"/>
              <a:gd name="connsiteY77" fmla="*/ 459581 h 866775"/>
              <a:gd name="connsiteX78" fmla="*/ 547687 w 954881"/>
              <a:gd name="connsiteY78" fmla="*/ 428625 h 866775"/>
              <a:gd name="connsiteX79" fmla="*/ 523875 w 954881"/>
              <a:gd name="connsiteY79" fmla="*/ 414337 h 866775"/>
              <a:gd name="connsiteX80" fmla="*/ 528637 w 954881"/>
              <a:gd name="connsiteY80" fmla="*/ 400050 h 866775"/>
              <a:gd name="connsiteX81" fmla="*/ 557212 w 954881"/>
              <a:gd name="connsiteY81" fmla="*/ 371475 h 866775"/>
              <a:gd name="connsiteX82" fmla="*/ 535781 w 954881"/>
              <a:gd name="connsiteY82" fmla="*/ 369093 h 866775"/>
              <a:gd name="connsiteX83" fmla="*/ 519112 w 954881"/>
              <a:gd name="connsiteY83" fmla="*/ 345281 h 866775"/>
              <a:gd name="connsiteX84" fmla="*/ 507206 w 954881"/>
              <a:gd name="connsiteY84" fmla="*/ 330993 h 866775"/>
              <a:gd name="connsiteX85" fmla="*/ 490537 w 954881"/>
              <a:gd name="connsiteY85" fmla="*/ 323850 h 866775"/>
              <a:gd name="connsiteX86" fmla="*/ 481012 w 954881"/>
              <a:gd name="connsiteY86" fmla="*/ 359568 h 866775"/>
              <a:gd name="connsiteX87" fmla="*/ 469106 w 954881"/>
              <a:gd name="connsiteY87" fmla="*/ 361950 h 866775"/>
              <a:gd name="connsiteX88" fmla="*/ 459581 w 954881"/>
              <a:gd name="connsiteY88" fmla="*/ 359568 h 866775"/>
              <a:gd name="connsiteX89" fmla="*/ 445294 w 954881"/>
              <a:gd name="connsiteY89" fmla="*/ 347662 h 866775"/>
              <a:gd name="connsiteX90" fmla="*/ 423862 w 954881"/>
              <a:gd name="connsiteY90" fmla="*/ 342900 h 866775"/>
              <a:gd name="connsiteX91" fmla="*/ 435769 w 954881"/>
              <a:gd name="connsiteY91" fmla="*/ 302418 h 866775"/>
              <a:gd name="connsiteX92" fmla="*/ 433387 w 954881"/>
              <a:gd name="connsiteY92" fmla="*/ 278606 h 866775"/>
              <a:gd name="connsiteX93" fmla="*/ 431006 w 954881"/>
              <a:gd name="connsiteY93" fmla="*/ 247650 h 866775"/>
              <a:gd name="connsiteX94" fmla="*/ 435769 w 954881"/>
              <a:gd name="connsiteY94" fmla="*/ 230981 h 866775"/>
              <a:gd name="connsiteX95" fmla="*/ 461962 w 954881"/>
              <a:gd name="connsiteY95" fmla="*/ 240506 h 866775"/>
              <a:gd name="connsiteX96" fmla="*/ 452437 w 954881"/>
              <a:gd name="connsiteY96" fmla="*/ 200025 h 866775"/>
              <a:gd name="connsiteX97" fmla="*/ 433387 w 954881"/>
              <a:gd name="connsiteY97" fmla="*/ 166687 h 866775"/>
              <a:gd name="connsiteX98" fmla="*/ 433387 w 954881"/>
              <a:gd name="connsiteY98" fmla="*/ 154781 h 866775"/>
              <a:gd name="connsiteX99" fmla="*/ 428625 w 954881"/>
              <a:gd name="connsiteY99" fmla="*/ 83343 h 866775"/>
              <a:gd name="connsiteX100" fmla="*/ 416719 w 954881"/>
              <a:gd name="connsiteY100" fmla="*/ 71437 h 866775"/>
              <a:gd name="connsiteX101" fmla="*/ 407194 w 954881"/>
              <a:gd name="connsiteY101" fmla="*/ 54768 h 866775"/>
              <a:gd name="connsiteX102" fmla="*/ 414337 w 954881"/>
              <a:gd name="connsiteY102" fmla="*/ 40481 h 866775"/>
              <a:gd name="connsiteX103" fmla="*/ 361950 w 954881"/>
              <a:gd name="connsiteY103" fmla="*/ 0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54881" h="866775">
                <a:moveTo>
                  <a:pt x="361950" y="0"/>
                </a:moveTo>
                <a:lnTo>
                  <a:pt x="309562" y="100012"/>
                </a:lnTo>
                <a:lnTo>
                  <a:pt x="273844" y="100012"/>
                </a:lnTo>
                <a:lnTo>
                  <a:pt x="269081" y="147637"/>
                </a:lnTo>
                <a:lnTo>
                  <a:pt x="135731" y="273843"/>
                </a:lnTo>
                <a:lnTo>
                  <a:pt x="114300" y="257175"/>
                </a:lnTo>
                <a:lnTo>
                  <a:pt x="92869" y="271462"/>
                </a:lnTo>
                <a:lnTo>
                  <a:pt x="88106" y="297656"/>
                </a:lnTo>
                <a:lnTo>
                  <a:pt x="61912" y="309562"/>
                </a:lnTo>
                <a:lnTo>
                  <a:pt x="38100" y="316706"/>
                </a:lnTo>
                <a:lnTo>
                  <a:pt x="0" y="290512"/>
                </a:lnTo>
                <a:cubicBezTo>
                  <a:pt x="794" y="333375"/>
                  <a:pt x="1587" y="376237"/>
                  <a:pt x="2381" y="419100"/>
                </a:cubicBezTo>
                <a:lnTo>
                  <a:pt x="21431" y="447675"/>
                </a:lnTo>
                <a:lnTo>
                  <a:pt x="45244" y="459581"/>
                </a:lnTo>
                <a:lnTo>
                  <a:pt x="54769" y="473868"/>
                </a:lnTo>
                <a:lnTo>
                  <a:pt x="64294" y="495300"/>
                </a:lnTo>
                <a:lnTo>
                  <a:pt x="102394" y="497681"/>
                </a:lnTo>
                <a:lnTo>
                  <a:pt x="135731" y="516731"/>
                </a:lnTo>
                <a:lnTo>
                  <a:pt x="176212" y="521493"/>
                </a:lnTo>
                <a:lnTo>
                  <a:pt x="192881" y="485775"/>
                </a:lnTo>
                <a:lnTo>
                  <a:pt x="221456" y="471487"/>
                </a:lnTo>
                <a:lnTo>
                  <a:pt x="238125" y="478631"/>
                </a:lnTo>
                <a:lnTo>
                  <a:pt x="245269" y="542925"/>
                </a:lnTo>
                <a:lnTo>
                  <a:pt x="235744" y="557212"/>
                </a:lnTo>
                <a:lnTo>
                  <a:pt x="235744" y="607218"/>
                </a:lnTo>
                <a:lnTo>
                  <a:pt x="245269" y="628650"/>
                </a:lnTo>
                <a:lnTo>
                  <a:pt x="200025" y="700087"/>
                </a:lnTo>
                <a:lnTo>
                  <a:pt x="304800" y="704850"/>
                </a:lnTo>
                <a:lnTo>
                  <a:pt x="371475" y="747712"/>
                </a:lnTo>
                <a:lnTo>
                  <a:pt x="407194" y="785812"/>
                </a:lnTo>
                <a:lnTo>
                  <a:pt x="497681" y="731043"/>
                </a:lnTo>
                <a:lnTo>
                  <a:pt x="523875" y="747712"/>
                </a:lnTo>
                <a:lnTo>
                  <a:pt x="526256" y="769143"/>
                </a:lnTo>
                <a:lnTo>
                  <a:pt x="600075" y="790575"/>
                </a:lnTo>
                <a:lnTo>
                  <a:pt x="633412" y="757237"/>
                </a:lnTo>
                <a:lnTo>
                  <a:pt x="645319" y="759618"/>
                </a:lnTo>
                <a:lnTo>
                  <a:pt x="681037" y="802481"/>
                </a:lnTo>
                <a:lnTo>
                  <a:pt x="719137" y="762000"/>
                </a:lnTo>
                <a:lnTo>
                  <a:pt x="738187" y="747712"/>
                </a:lnTo>
                <a:lnTo>
                  <a:pt x="764381" y="733425"/>
                </a:lnTo>
                <a:lnTo>
                  <a:pt x="773906" y="764381"/>
                </a:lnTo>
                <a:lnTo>
                  <a:pt x="781050" y="783431"/>
                </a:lnTo>
                <a:lnTo>
                  <a:pt x="773906" y="812006"/>
                </a:lnTo>
                <a:lnTo>
                  <a:pt x="788194" y="831056"/>
                </a:lnTo>
                <a:lnTo>
                  <a:pt x="807244" y="823912"/>
                </a:lnTo>
                <a:lnTo>
                  <a:pt x="838200" y="862012"/>
                </a:lnTo>
                <a:lnTo>
                  <a:pt x="869156" y="866775"/>
                </a:lnTo>
                <a:lnTo>
                  <a:pt x="902494" y="838200"/>
                </a:lnTo>
                <a:lnTo>
                  <a:pt x="878681" y="814387"/>
                </a:lnTo>
                <a:lnTo>
                  <a:pt x="926306" y="804862"/>
                </a:lnTo>
                <a:lnTo>
                  <a:pt x="926306" y="804862"/>
                </a:lnTo>
                <a:lnTo>
                  <a:pt x="931069" y="776287"/>
                </a:lnTo>
                <a:lnTo>
                  <a:pt x="909637" y="776287"/>
                </a:lnTo>
                <a:lnTo>
                  <a:pt x="895350" y="731043"/>
                </a:lnTo>
                <a:lnTo>
                  <a:pt x="928687" y="719137"/>
                </a:lnTo>
                <a:lnTo>
                  <a:pt x="933450" y="690562"/>
                </a:lnTo>
                <a:lnTo>
                  <a:pt x="921544" y="685800"/>
                </a:lnTo>
                <a:lnTo>
                  <a:pt x="921544" y="645318"/>
                </a:lnTo>
                <a:lnTo>
                  <a:pt x="952500" y="619125"/>
                </a:lnTo>
                <a:lnTo>
                  <a:pt x="954881" y="581025"/>
                </a:lnTo>
                <a:lnTo>
                  <a:pt x="947737" y="571500"/>
                </a:lnTo>
                <a:lnTo>
                  <a:pt x="916781" y="571500"/>
                </a:lnTo>
                <a:lnTo>
                  <a:pt x="904875" y="554831"/>
                </a:lnTo>
                <a:lnTo>
                  <a:pt x="890587" y="545306"/>
                </a:lnTo>
                <a:lnTo>
                  <a:pt x="871537" y="547687"/>
                </a:lnTo>
                <a:lnTo>
                  <a:pt x="821531" y="561975"/>
                </a:lnTo>
                <a:lnTo>
                  <a:pt x="812006" y="547687"/>
                </a:lnTo>
                <a:lnTo>
                  <a:pt x="747712" y="554831"/>
                </a:lnTo>
                <a:lnTo>
                  <a:pt x="740569" y="526256"/>
                </a:lnTo>
                <a:lnTo>
                  <a:pt x="735806" y="511968"/>
                </a:lnTo>
                <a:lnTo>
                  <a:pt x="735806" y="492918"/>
                </a:lnTo>
                <a:lnTo>
                  <a:pt x="719137" y="497681"/>
                </a:lnTo>
                <a:lnTo>
                  <a:pt x="683419" y="464343"/>
                </a:lnTo>
                <a:lnTo>
                  <a:pt x="666750" y="495300"/>
                </a:lnTo>
                <a:lnTo>
                  <a:pt x="635794" y="483393"/>
                </a:lnTo>
                <a:lnTo>
                  <a:pt x="592931" y="481012"/>
                </a:lnTo>
                <a:lnTo>
                  <a:pt x="600075" y="461962"/>
                </a:lnTo>
                <a:lnTo>
                  <a:pt x="545306" y="459581"/>
                </a:lnTo>
                <a:lnTo>
                  <a:pt x="547687" y="428625"/>
                </a:lnTo>
                <a:lnTo>
                  <a:pt x="523875" y="414337"/>
                </a:lnTo>
                <a:lnTo>
                  <a:pt x="528637" y="400050"/>
                </a:lnTo>
                <a:lnTo>
                  <a:pt x="557212" y="371475"/>
                </a:lnTo>
                <a:lnTo>
                  <a:pt x="535781" y="369093"/>
                </a:lnTo>
                <a:lnTo>
                  <a:pt x="519112" y="345281"/>
                </a:lnTo>
                <a:lnTo>
                  <a:pt x="507206" y="330993"/>
                </a:lnTo>
                <a:lnTo>
                  <a:pt x="490537" y="323850"/>
                </a:lnTo>
                <a:lnTo>
                  <a:pt x="481012" y="359568"/>
                </a:lnTo>
                <a:lnTo>
                  <a:pt x="469106" y="361950"/>
                </a:lnTo>
                <a:lnTo>
                  <a:pt x="459581" y="359568"/>
                </a:lnTo>
                <a:lnTo>
                  <a:pt x="445294" y="347662"/>
                </a:lnTo>
                <a:lnTo>
                  <a:pt x="423862" y="342900"/>
                </a:lnTo>
                <a:lnTo>
                  <a:pt x="435769" y="302418"/>
                </a:lnTo>
                <a:lnTo>
                  <a:pt x="433387" y="278606"/>
                </a:lnTo>
                <a:lnTo>
                  <a:pt x="431006" y="247650"/>
                </a:lnTo>
                <a:lnTo>
                  <a:pt x="435769" y="230981"/>
                </a:lnTo>
                <a:lnTo>
                  <a:pt x="461962" y="240506"/>
                </a:lnTo>
                <a:lnTo>
                  <a:pt x="452437" y="200025"/>
                </a:lnTo>
                <a:lnTo>
                  <a:pt x="433387" y="166687"/>
                </a:lnTo>
                <a:lnTo>
                  <a:pt x="433387" y="154781"/>
                </a:lnTo>
                <a:lnTo>
                  <a:pt x="428625" y="83343"/>
                </a:lnTo>
                <a:lnTo>
                  <a:pt x="416719" y="71437"/>
                </a:lnTo>
                <a:lnTo>
                  <a:pt x="407194" y="54768"/>
                </a:lnTo>
                <a:lnTo>
                  <a:pt x="414337" y="40481"/>
                </a:lnTo>
                <a:lnTo>
                  <a:pt x="361950" y="0"/>
                </a:lnTo>
                <a:close/>
              </a:path>
            </a:pathLst>
          </a:custGeom>
          <a:solidFill>
            <a:srgbClr val="CC009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Conector recto 45"/>
          <p:cNvCxnSpPr/>
          <p:nvPr/>
        </p:nvCxnSpPr>
        <p:spPr>
          <a:xfrm flipV="1">
            <a:off x="9359855" y="2695596"/>
            <a:ext cx="485487" cy="1085199"/>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Conector recto 46"/>
          <p:cNvCxnSpPr>
            <a:endCxn id="58" idx="3"/>
          </p:cNvCxnSpPr>
          <p:nvPr/>
        </p:nvCxnSpPr>
        <p:spPr>
          <a:xfrm flipH="1">
            <a:off x="8395361" y="3917347"/>
            <a:ext cx="624451" cy="185670"/>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Rectángulo 52"/>
          <p:cNvSpPr/>
          <p:nvPr/>
        </p:nvSpPr>
        <p:spPr>
          <a:xfrm>
            <a:off x="6727765" y="4340369"/>
            <a:ext cx="1179376" cy="234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Rectángulo 53"/>
          <p:cNvSpPr/>
          <p:nvPr/>
        </p:nvSpPr>
        <p:spPr>
          <a:xfrm>
            <a:off x="10736043" y="3891482"/>
            <a:ext cx="312353" cy="448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Rectángulo 54"/>
          <p:cNvSpPr/>
          <p:nvPr/>
        </p:nvSpPr>
        <p:spPr>
          <a:xfrm>
            <a:off x="11227138" y="3590492"/>
            <a:ext cx="312353" cy="271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8" name="CuadroTexto 57"/>
          <p:cNvSpPr txBox="1"/>
          <p:nvPr/>
        </p:nvSpPr>
        <p:spPr>
          <a:xfrm>
            <a:off x="7080427" y="3933740"/>
            <a:ext cx="1314934" cy="338554"/>
          </a:xfrm>
          <a:prstGeom prst="rect">
            <a:avLst/>
          </a:prstGeom>
          <a:noFill/>
          <a:ln>
            <a:noFill/>
          </a:ln>
        </p:spPr>
        <p:txBody>
          <a:bodyPr wrap="square" rtlCol="0">
            <a:spAutoFit/>
          </a:bodyPr>
          <a:lstStyle/>
          <a:p>
            <a:pPr algn="ctr"/>
            <a:r>
              <a:rPr lang="es-MX" sz="800" b="1" dirty="0"/>
              <a:t>Aguascalientes</a:t>
            </a:r>
          </a:p>
          <a:p>
            <a:r>
              <a:rPr lang="es-MX" sz="800" dirty="0" err="1"/>
              <a:t>Transfobia</a:t>
            </a:r>
            <a:r>
              <a:rPr lang="es-MX" sz="800" dirty="0"/>
              <a:t> y homofobia    </a:t>
            </a:r>
            <a:r>
              <a:rPr lang="es-MX" sz="800" b="1" dirty="0">
                <a:solidFill>
                  <a:schemeClr val="bg1">
                    <a:lumMod val="50000"/>
                  </a:schemeClr>
                </a:solidFill>
              </a:rPr>
              <a:t>1</a:t>
            </a:r>
          </a:p>
        </p:txBody>
      </p:sp>
      <p:sp>
        <p:nvSpPr>
          <p:cNvPr id="59" name="CuadroTexto 58"/>
          <p:cNvSpPr txBox="1"/>
          <p:nvPr/>
        </p:nvSpPr>
        <p:spPr>
          <a:xfrm>
            <a:off x="9952606" y="3096728"/>
            <a:ext cx="844506" cy="338554"/>
          </a:xfrm>
          <a:prstGeom prst="rect">
            <a:avLst/>
          </a:prstGeom>
          <a:noFill/>
          <a:ln>
            <a:noFill/>
          </a:ln>
        </p:spPr>
        <p:txBody>
          <a:bodyPr wrap="square" rtlCol="0">
            <a:spAutoFit/>
          </a:bodyPr>
          <a:lstStyle/>
          <a:p>
            <a:pPr algn="ctr"/>
            <a:r>
              <a:rPr lang="es-MX" sz="800" b="1" dirty="0"/>
              <a:t>Querétaro</a:t>
            </a:r>
          </a:p>
          <a:p>
            <a:r>
              <a:rPr lang="es-MX" sz="800" dirty="0" err="1"/>
              <a:t>Transfobia</a:t>
            </a:r>
            <a:r>
              <a:rPr lang="es-MX" sz="800" dirty="0"/>
              <a:t>      </a:t>
            </a:r>
            <a:r>
              <a:rPr lang="es-MX" sz="800" b="1" dirty="0">
                <a:solidFill>
                  <a:schemeClr val="bg1">
                    <a:lumMod val="50000"/>
                  </a:schemeClr>
                </a:solidFill>
              </a:rPr>
              <a:t>1</a:t>
            </a:r>
          </a:p>
        </p:txBody>
      </p:sp>
      <p:cxnSp>
        <p:nvCxnSpPr>
          <p:cNvPr id="40" name="Conector recto 39"/>
          <p:cNvCxnSpPr/>
          <p:nvPr/>
        </p:nvCxnSpPr>
        <p:spPr>
          <a:xfrm flipV="1">
            <a:off x="9479785" y="3464733"/>
            <a:ext cx="872546" cy="646560"/>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Conector recto 59"/>
          <p:cNvCxnSpPr>
            <a:endCxn id="38" idx="0"/>
          </p:cNvCxnSpPr>
          <p:nvPr/>
        </p:nvCxnSpPr>
        <p:spPr>
          <a:xfrm flipH="1">
            <a:off x="9997685" y="4869211"/>
            <a:ext cx="33749" cy="470589"/>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3" name="CuadroTexto 62"/>
          <p:cNvSpPr txBox="1"/>
          <p:nvPr/>
        </p:nvSpPr>
        <p:spPr>
          <a:xfrm>
            <a:off x="9882128" y="3659336"/>
            <a:ext cx="1370828" cy="461665"/>
          </a:xfrm>
          <a:prstGeom prst="rect">
            <a:avLst/>
          </a:prstGeom>
          <a:noFill/>
          <a:ln>
            <a:noFill/>
          </a:ln>
        </p:spPr>
        <p:txBody>
          <a:bodyPr wrap="square" rtlCol="0">
            <a:spAutoFit/>
          </a:bodyPr>
          <a:lstStyle/>
          <a:p>
            <a:pPr algn="ctr"/>
            <a:r>
              <a:rPr lang="es-MX" sz="800" b="1" dirty="0"/>
              <a:t>CDMX</a:t>
            </a:r>
          </a:p>
          <a:p>
            <a:r>
              <a:rPr lang="es-MX" sz="800" dirty="0"/>
              <a:t>Expresión discriminatoria   </a:t>
            </a:r>
            <a:r>
              <a:rPr lang="es-MX" sz="800" b="1" dirty="0">
                <a:solidFill>
                  <a:schemeClr val="bg1">
                    <a:lumMod val="50000"/>
                  </a:schemeClr>
                </a:solidFill>
              </a:rPr>
              <a:t>1</a:t>
            </a:r>
          </a:p>
          <a:p>
            <a:r>
              <a:rPr lang="es-MX" sz="800" dirty="0" err="1"/>
              <a:t>Transfobia</a:t>
            </a:r>
            <a:r>
              <a:rPr lang="es-MX" sz="800" b="1" dirty="0">
                <a:solidFill>
                  <a:srgbClr val="CC0097"/>
                </a:solidFill>
              </a:rPr>
              <a:t>                             </a:t>
            </a:r>
            <a:r>
              <a:rPr lang="es-MX" sz="800" b="1" dirty="0">
                <a:solidFill>
                  <a:schemeClr val="bg1">
                    <a:lumMod val="50000"/>
                  </a:schemeClr>
                </a:solidFill>
              </a:rPr>
              <a:t> 1</a:t>
            </a:r>
          </a:p>
        </p:txBody>
      </p:sp>
      <p:cxnSp>
        <p:nvCxnSpPr>
          <p:cNvPr id="64" name="Conector recto 63"/>
          <p:cNvCxnSpPr/>
          <p:nvPr/>
        </p:nvCxnSpPr>
        <p:spPr>
          <a:xfrm flipV="1">
            <a:off x="9602600" y="4141890"/>
            <a:ext cx="978532" cy="299898"/>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CuadroTexto 65"/>
          <p:cNvSpPr txBox="1"/>
          <p:nvPr/>
        </p:nvSpPr>
        <p:spPr>
          <a:xfrm>
            <a:off x="3037719" y="1650407"/>
            <a:ext cx="1650305" cy="338554"/>
          </a:xfrm>
          <a:prstGeom prst="rect">
            <a:avLst/>
          </a:prstGeom>
          <a:noFill/>
          <a:ln>
            <a:noFill/>
          </a:ln>
        </p:spPr>
        <p:txBody>
          <a:bodyPr wrap="square" rtlCol="0">
            <a:spAutoFit/>
          </a:bodyPr>
          <a:lstStyle/>
          <a:p>
            <a:pPr algn="ctr"/>
            <a:r>
              <a:rPr lang="es-MX" sz="800" b="1" dirty="0"/>
              <a:t>Proceso Chihuahua</a:t>
            </a:r>
          </a:p>
          <a:p>
            <a:r>
              <a:rPr lang="es-MX" sz="800" dirty="0"/>
              <a:t>Violencia política de género      </a:t>
            </a:r>
            <a:r>
              <a:rPr lang="es-MX" sz="800" b="1" dirty="0">
                <a:solidFill>
                  <a:schemeClr val="tx1">
                    <a:lumMod val="50000"/>
                    <a:lumOff val="50000"/>
                  </a:schemeClr>
                </a:solidFill>
              </a:rPr>
              <a:t>1</a:t>
            </a:r>
          </a:p>
        </p:txBody>
      </p:sp>
      <p:sp>
        <p:nvSpPr>
          <p:cNvPr id="67" name="CuadroTexto 66"/>
          <p:cNvSpPr txBox="1"/>
          <p:nvPr/>
        </p:nvSpPr>
        <p:spPr>
          <a:xfrm>
            <a:off x="2620169" y="5405180"/>
            <a:ext cx="1608545" cy="338554"/>
          </a:xfrm>
          <a:prstGeom prst="rect">
            <a:avLst/>
          </a:prstGeom>
          <a:noFill/>
          <a:ln>
            <a:noFill/>
          </a:ln>
        </p:spPr>
        <p:txBody>
          <a:bodyPr wrap="square" rtlCol="0">
            <a:spAutoFit/>
          </a:bodyPr>
          <a:lstStyle/>
          <a:p>
            <a:pPr algn="ctr"/>
            <a:r>
              <a:rPr lang="es-MX" sz="800" b="1" dirty="0"/>
              <a:t>Proceso Oaxaca</a:t>
            </a:r>
          </a:p>
          <a:p>
            <a:r>
              <a:rPr lang="es-MX" sz="800" dirty="0"/>
              <a:t>Violencia política de género      </a:t>
            </a:r>
            <a:r>
              <a:rPr lang="es-MX" sz="800" b="1" dirty="0">
                <a:solidFill>
                  <a:schemeClr val="tx1">
                    <a:lumMod val="50000"/>
                    <a:lumOff val="50000"/>
                  </a:schemeClr>
                </a:solidFill>
              </a:rPr>
              <a:t>5</a:t>
            </a:r>
          </a:p>
        </p:txBody>
      </p:sp>
      <p:sp>
        <p:nvSpPr>
          <p:cNvPr id="68" name="CuadroTexto 67"/>
          <p:cNvSpPr txBox="1"/>
          <p:nvPr/>
        </p:nvSpPr>
        <p:spPr>
          <a:xfrm>
            <a:off x="4039593" y="5624437"/>
            <a:ext cx="1609213" cy="338554"/>
          </a:xfrm>
          <a:prstGeom prst="rect">
            <a:avLst/>
          </a:prstGeom>
          <a:noFill/>
          <a:ln>
            <a:noFill/>
          </a:ln>
        </p:spPr>
        <p:txBody>
          <a:bodyPr wrap="square" rtlCol="0">
            <a:spAutoFit/>
          </a:bodyPr>
          <a:lstStyle/>
          <a:p>
            <a:pPr algn="ctr"/>
            <a:r>
              <a:rPr lang="es-MX" sz="800" b="1" dirty="0"/>
              <a:t>Proceso Chiapas</a:t>
            </a:r>
            <a:endParaRPr lang="es-MX" sz="800" dirty="0"/>
          </a:p>
          <a:p>
            <a:r>
              <a:rPr lang="es-MX" sz="800" dirty="0"/>
              <a:t>Violencia política de género      </a:t>
            </a:r>
            <a:r>
              <a:rPr lang="es-MX" sz="800" b="1" dirty="0">
                <a:solidFill>
                  <a:schemeClr val="tx1">
                    <a:lumMod val="50000"/>
                    <a:lumOff val="50000"/>
                  </a:schemeClr>
                </a:solidFill>
              </a:rPr>
              <a:t>1</a:t>
            </a:r>
          </a:p>
        </p:txBody>
      </p:sp>
      <p:sp>
        <p:nvSpPr>
          <p:cNvPr id="70" name="CuadroTexto 69"/>
          <p:cNvSpPr txBox="1"/>
          <p:nvPr/>
        </p:nvSpPr>
        <p:spPr>
          <a:xfrm>
            <a:off x="511199" y="5496901"/>
            <a:ext cx="1154043" cy="253916"/>
          </a:xfrm>
          <a:prstGeom prst="rect">
            <a:avLst/>
          </a:prstGeom>
          <a:noFill/>
        </p:spPr>
        <p:txBody>
          <a:bodyPr wrap="square" rtlCol="0">
            <a:spAutoFit/>
          </a:bodyPr>
          <a:lstStyle/>
          <a:p>
            <a:pPr algn="ctr"/>
            <a:r>
              <a:rPr lang="es-MX" sz="1050" b="1" dirty="0">
                <a:solidFill>
                  <a:schemeClr val="bg1">
                    <a:lumMod val="50000"/>
                  </a:schemeClr>
                </a:solidFill>
              </a:rPr>
              <a:t>Marginadas</a:t>
            </a:r>
          </a:p>
        </p:txBody>
      </p:sp>
      <p:sp>
        <p:nvSpPr>
          <p:cNvPr id="71" name="CuadroTexto 70"/>
          <p:cNvSpPr txBox="1"/>
          <p:nvPr/>
        </p:nvSpPr>
        <p:spPr>
          <a:xfrm>
            <a:off x="1464955" y="5758511"/>
            <a:ext cx="565843" cy="276999"/>
          </a:xfrm>
          <a:prstGeom prst="rect">
            <a:avLst/>
          </a:prstGeom>
          <a:noFill/>
        </p:spPr>
        <p:txBody>
          <a:bodyPr wrap="square" rtlCol="0">
            <a:spAutoFit/>
          </a:bodyPr>
          <a:lstStyle/>
          <a:p>
            <a:pPr algn="ctr"/>
            <a:r>
              <a:rPr lang="es-MX" sz="1200" b="1" dirty="0">
                <a:solidFill>
                  <a:srgbClr val="B00000"/>
                </a:solidFill>
              </a:rPr>
              <a:t>22%</a:t>
            </a:r>
          </a:p>
        </p:txBody>
      </p:sp>
      <p:sp>
        <p:nvSpPr>
          <p:cNvPr id="72" name="CuadroTexto 71"/>
          <p:cNvSpPr txBox="1"/>
          <p:nvPr/>
        </p:nvSpPr>
        <p:spPr>
          <a:xfrm>
            <a:off x="63659" y="4648707"/>
            <a:ext cx="2049122" cy="400110"/>
          </a:xfrm>
          <a:prstGeom prst="rect">
            <a:avLst/>
          </a:prstGeom>
          <a:noFill/>
        </p:spPr>
        <p:txBody>
          <a:bodyPr wrap="square" rtlCol="0">
            <a:spAutoFit/>
          </a:bodyPr>
          <a:lstStyle/>
          <a:p>
            <a:pPr algn="ctr"/>
            <a:r>
              <a:rPr lang="es-MX" sz="1000" b="1" dirty="0"/>
              <a:t>Estereotipo más pronunciado sobre la comunidad</a:t>
            </a:r>
          </a:p>
        </p:txBody>
      </p:sp>
      <p:sp>
        <p:nvSpPr>
          <p:cNvPr id="74" name="Rectángulo 73"/>
          <p:cNvSpPr/>
          <p:nvPr/>
        </p:nvSpPr>
        <p:spPr>
          <a:xfrm>
            <a:off x="6131754" y="2370134"/>
            <a:ext cx="312353" cy="2272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Rectángulo 74"/>
          <p:cNvSpPr/>
          <p:nvPr/>
        </p:nvSpPr>
        <p:spPr>
          <a:xfrm>
            <a:off x="162884" y="2314464"/>
            <a:ext cx="312353" cy="2272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76" name="Gráfico 75"/>
          <p:cNvGraphicFramePr>
            <a:graphicFrameLocks/>
          </p:cNvGraphicFramePr>
          <p:nvPr>
            <p:extLst>
              <p:ext uri="{D42A27DB-BD31-4B8C-83A1-F6EECF244321}">
                <p14:modId xmlns:p14="http://schemas.microsoft.com/office/powerpoint/2010/main" val="1323239469"/>
              </p:ext>
            </p:extLst>
          </p:nvPr>
        </p:nvGraphicFramePr>
        <p:xfrm>
          <a:off x="7312765" y="5037993"/>
          <a:ext cx="1429283" cy="1245258"/>
        </p:xfrm>
        <a:graphic>
          <a:graphicData uri="http://schemas.openxmlformats.org/drawingml/2006/chart">
            <c:chart xmlns:c="http://schemas.openxmlformats.org/drawingml/2006/chart" xmlns:r="http://schemas.openxmlformats.org/officeDocument/2006/relationships" r:id="rId4"/>
          </a:graphicData>
        </a:graphic>
      </p:graphicFrame>
      <p:sp>
        <p:nvSpPr>
          <p:cNvPr id="77" name="CuadroTexto 76"/>
          <p:cNvSpPr txBox="1"/>
          <p:nvPr/>
        </p:nvSpPr>
        <p:spPr>
          <a:xfrm>
            <a:off x="7450384" y="5526505"/>
            <a:ext cx="1154043" cy="276999"/>
          </a:xfrm>
          <a:prstGeom prst="rect">
            <a:avLst/>
          </a:prstGeom>
          <a:noFill/>
        </p:spPr>
        <p:txBody>
          <a:bodyPr wrap="square" rtlCol="0">
            <a:spAutoFit/>
          </a:bodyPr>
          <a:lstStyle/>
          <a:p>
            <a:pPr algn="ctr"/>
            <a:r>
              <a:rPr lang="es-MX" sz="1200" b="1" dirty="0">
                <a:solidFill>
                  <a:schemeClr val="bg1">
                    <a:lumMod val="50000"/>
                  </a:schemeClr>
                </a:solidFill>
              </a:rPr>
              <a:t>Agitadoras</a:t>
            </a:r>
          </a:p>
        </p:txBody>
      </p:sp>
      <p:sp>
        <p:nvSpPr>
          <p:cNvPr id="78" name="CuadroTexto 77"/>
          <p:cNvSpPr txBox="1"/>
          <p:nvPr/>
        </p:nvSpPr>
        <p:spPr>
          <a:xfrm>
            <a:off x="7102692" y="5754725"/>
            <a:ext cx="691251" cy="307777"/>
          </a:xfrm>
          <a:prstGeom prst="rect">
            <a:avLst/>
          </a:prstGeom>
          <a:noFill/>
        </p:spPr>
        <p:txBody>
          <a:bodyPr wrap="square" rtlCol="0">
            <a:spAutoFit/>
          </a:bodyPr>
          <a:lstStyle/>
          <a:p>
            <a:r>
              <a:rPr lang="es-MX" sz="1400" b="1" dirty="0">
                <a:solidFill>
                  <a:schemeClr val="accent2">
                    <a:lumMod val="75000"/>
                  </a:schemeClr>
                </a:solidFill>
              </a:rPr>
              <a:t>69%</a:t>
            </a:r>
          </a:p>
        </p:txBody>
      </p:sp>
      <p:sp>
        <p:nvSpPr>
          <p:cNvPr id="83" name="CuadroTexto 82"/>
          <p:cNvSpPr txBox="1"/>
          <p:nvPr/>
        </p:nvSpPr>
        <p:spPr>
          <a:xfrm>
            <a:off x="6972758" y="4776468"/>
            <a:ext cx="1928311" cy="369332"/>
          </a:xfrm>
          <a:prstGeom prst="rect">
            <a:avLst/>
          </a:prstGeom>
          <a:noFill/>
        </p:spPr>
        <p:txBody>
          <a:bodyPr wrap="square" rtlCol="0">
            <a:spAutoFit/>
          </a:bodyPr>
          <a:lstStyle/>
          <a:p>
            <a:pPr algn="ctr"/>
            <a:r>
              <a:rPr lang="es-MX" sz="900" b="1" dirty="0"/>
              <a:t>Estereotipo más pronunciado sobre la comunidad</a:t>
            </a:r>
          </a:p>
        </p:txBody>
      </p:sp>
      <p:graphicFrame>
        <p:nvGraphicFramePr>
          <p:cNvPr id="73" name="Gráfico 72"/>
          <p:cNvGraphicFramePr>
            <a:graphicFrameLocks/>
          </p:cNvGraphicFramePr>
          <p:nvPr>
            <p:extLst>
              <p:ext uri="{D42A27DB-BD31-4B8C-83A1-F6EECF244321}">
                <p14:modId xmlns:p14="http://schemas.microsoft.com/office/powerpoint/2010/main" val="396245525"/>
              </p:ext>
            </p:extLst>
          </p:nvPr>
        </p:nvGraphicFramePr>
        <p:xfrm>
          <a:off x="266713" y="4993411"/>
          <a:ext cx="1649123" cy="126205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13358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7005503" y="1747620"/>
            <a:ext cx="453742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a:ln>
                  <a:noFill/>
                </a:ln>
                <a:solidFill>
                  <a:schemeClr val="tx1"/>
                </a:solidFill>
                <a:effectLst/>
                <a:ea typeface="Calibri" panose="020F0502020204030204" pitchFamily="34" charset="0"/>
                <a:cs typeface="Calibri Light" panose="020F0302020204030204" pitchFamily="34" charset="0"/>
              </a:rPr>
              <a:t>Las personas mayores no pueden dirigir al </a:t>
            </a:r>
            <a:r>
              <a:rPr kumimoji="0" lang="es-MX" altLang="es-MX" sz="2400" b="1" i="0" u="none" strike="noStrike" cap="none" normalizeH="0" baseline="0" dirty="0" smtClean="0">
                <a:ln>
                  <a:noFill/>
                </a:ln>
                <a:solidFill>
                  <a:schemeClr val="tx1"/>
                </a:solidFill>
                <a:effectLst/>
                <a:ea typeface="Calibri" panose="020F0502020204030204" pitchFamily="34" charset="0"/>
                <a:cs typeface="Calibri Light" panose="020F0302020204030204" pitchFamily="34" charset="0"/>
              </a:rPr>
              <a:t>país</a:t>
            </a:r>
            <a:endParaRPr kumimoji="0" lang="es-MX" altLang="es-MX" sz="1400" b="0" i="0" u="none" strike="noStrike" cap="none" normalizeH="0" baseline="0" dirty="0">
              <a:ln>
                <a:noFill/>
              </a:ln>
              <a:solidFill>
                <a:schemeClr val="tx1"/>
              </a:solidFill>
              <a:effectLst/>
            </a:endParaRPr>
          </a:p>
        </p:txBody>
      </p:sp>
      <p:pic>
        <p:nvPicPr>
          <p:cNvPr id="1028" name="Imagen 19"/>
          <p:cNvPicPr>
            <a:picLocks noChangeAspect="1" noChangeArrowheads="1"/>
          </p:cNvPicPr>
          <p:nvPr/>
        </p:nvPicPr>
        <p:blipFill>
          <a:blip r:embed="rId2">
            <a:extLst>
              <a:ext uri="{28A0092B-C50C-407E-A947-70E740481C1C}">
                <a14:useLocalDpi xmlns:a14="http://schemas.microsoft.com/office/drawing/2010/main" val="0"/>
              </a:ext>
            </a:extLst>
          </a:blip>
          <a:srcRect l="8868" t="33136" r="26537" b="1611"/>
          <a:stretch>
            <a:fillRect/>
          </a:stretch>
        </p:blipFill>
        <p:spPr bwMode="auto">
          <a:xfrm>
            <a:off x="6803216" y="2965232"/>
            <a:ext cx="4941999" cy="2891238"/>
          </a:xfrm>
          <a:prstGeom prst="rect">
            <a:avLst/>
          </a:prstGeom>
          <a:noFill/>
          <a:ln w="28575">
            <a:noFill/>
            <a:prstDash val="dash"/>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Rectangle 5"/>
          <p:cNvSpPr>
            <a:spLocks noChangeArrowheads="1"/>
          </p:cNvSpPr>
          <p:nvPr/>
        </p:nvSpPr>
        <p:spPr bwMode="auto">
          <a:xfrm>
            <a:off x="9349662" y="95604"/>
            <a:ext cx="27093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lang="es-MX" altLang="es-MX" sz="2800" b="1" dirty="0">
                <a:solidFill>
                  <a:srgbClr val="CC0097"/>
                </a:solidFill>
                <a:ea typeface="Calibri" panose="020F0502020204030204" pitchFamily="34" charset="0"/>
                <a:cs typeface="Calibri Light" panose="020F0302020204030204" pitchFamily="34" charset="0"/>
              </a:rPr>
              <a:t>Estereotipos</a:t>
            </a:r>
            <a:r>
              <a:rPr kumimoji="0" lang="es-MX" altLang="es-MX" sz="2800" b="1" i="0" u="none" strike="noStrike" cap="none" normalizeH="0" baseline="0" dirty="0">
                <a:ln>
                  <a:noFill/>
                </a:ln>
                <a:solidFill>
                  <a:srgbClr val="CC0097"/>
                </a:solidFill>
                <a:effectLst/>
                <a:ea typeface="Calibri" panose="020F0502020204030204" pitchFamily="34" charset="0"/>
                <a:cs typeface="Calibri Light" panose="020F0302020204030204" pitchFamily="34" charset="0"/>
              </a:rPr>
              <a:t> </a:t>
            </a:r>
            <a:endParaRPr kumimoji="0" lang="es-MX" altLang="es-MX" sz="1600" b="1" i="0" u="none" strike="noStrike" cap="none" normalizeH="0" baseline="0" dirty="0">
              <a:ln>
                <a:noFill/>
              </a:ln>
              <a:solidFill>
                <a:srgbClr val="CC0097"/>
              </a:solidFill>
              <a:effectLst/>
            </a:endParaRPr>
          </a:p>
        </p:txBody>
      </p:sp>
      <p:sp>
        <p:nvSpPr>
          <p:cNvPr id="12" name="Rectangle 11"/>
          <p:cNvSpPr>
            <a:spLocks noChangeArrowheads="1"/>
          </p:cNvSpPr>
          <p:nvPr/>
        </p:nvSpPr>
        <p:spPr bwMode="auto">
          <a:xfrm>
            <a:off x="5181600" y="69906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Rectángulo 1"/>
          <p:cNvSpPr/>
          <p:nvPr/>
        </p:nvSpPr>
        <p:spPr>
          <a:xfrm>
            <a:off x="1118907" y="3274288"/>
            <a:ext cx="4261390" cy="2156744"/>
          </a:xfrm>
          <a:prstGeom prst="rect">
            <a:avLst/>
          </a:prstGeom>
          <a:ln w="28575">
            <a:solidFill>
              <a:schemeClr val="bg1">
                <a:lumMod val="50000"/>
              </a:schemeClr>
            </a:solidFill>
            <a:prstDash val="dash"/>
          </a:ln>
        </p:spPr>
        <p:txBody>
          <a:bodyPr wrap="square">
            <a:spAutoFit/>
          </a:bodyPr>
          <a:lstStyle/>
          <a:p>
            <a:pPr algn="just">
              <a:lnSpc>
                <a:spcPct val="107000"/>
              </a:lnSpc>
              <a:spcAft>
                <a:spcPts val="800"/>
              </a:spcAft>
            </a:pPr>
            <a:r>
              <a:rPr lang="es-MX" sz="1400" dirty="0">
                <a:ea typeface="Calibri" panose="020F0502020204030204" pitchFamily="34" charset="0"/>
                <a:cs typeface="Times New Roman" panose="02020603050405020304" pitchFamily="18" charset="0"/>
              </a:rPr>
              <a:t>“Respecto al desempeño que tendría en el Congreso, relata que ‘la verdad para mí no es complicado tener esta limitación, la verdad es que necesito solamente mi puente de comunicación que es mi intérprete, que me pudiera explicar, responder, compartir, pero para mí no es limitante porque me siento igual, con las mismas capacidades que los oyentes y la única dificultad es que no escucho, pero creo que para nada encontraría una dificultad’ (</a:t>
            </a:r>
            <a:r>
              <a:rPr lang="es-MX" sz="1400" dirty="0">
                <a:ea typeface="Calibri" panose="020F0502020204030204" pitchFamily="34" charset="0"/>
                <a:cs typeface="Times New Roman" panose="02020603050405020304" pitchFamily="18" charset="0"/>
                <a:hlinkClick r:id="rId3"/>
              </a:rPr>
              <a:t>http://bit.ly/2KmYSWH)</a:t>
            </a:r>
            <a:r>
              <a:rPr lang="es-MX" sz="1400" dirty="0">
                <a:ea typeface="Calibri" panose="020F0502020204030204" pitchFamily="34" charset="0"/>
                <a:cs typeface="Times New Roman" panose="02020603050405020304" pitchFamily="18" charset="0"/>
              </a:rPr>
              <a:t>”.</a:t>
            </a:r>
          </a:p>
        </p:txBody>
      </p:sp>
      <p:sp>
        <p:nvSpPr>
          <p:cNvPr id="3" name="Rectángulo 2"/>
          <p:cNvSpPr/>
          <p:nvPr/>
        </p:nvSpPr>
        <p:spPr>
          <a:xfrm>
            <a:off x="500034" y="1747620"/>
            <a:ext cx="5499136" cy="830997"/>
          </a:xfrm>
          <a:prstGeom prst="rect">
            <a:avLst/>
          </a:prstGeom>
        </p:spPr>
        <p:txBody>
          <a:bodyPr wrap="square">
            <a:spAutoFit/>
          </a:bodyPr>
          <a:lstStyle/>
          <a:p>
            <a:pPr algn="ctr" eaLnBrk="0" fontAlgn="base" hangingPunct="0">
              <a:spcBef>
                <a:spcPct val="0"/>
              </a:spcBef>
              <a:spcAft>
                <a:spcPct val="0"/>
              </a:spcAft>
            </a:pPr>
            <a:r>
              <a:rPr lang="es-MX" sz="2400" b="1" dirty="0">
                <a:ea typeface="Calibri" panose="020F0502020204030204" pitchFamily="34" charset="0"/>
                <a:cs typeface="Calibri Light" panose="020F0302020204030204" pitchFamily="34" charset="0"/>
              </a:rPr>
              <a:t>Las personas con discapacidad requieren asistencia en </a:t>
            </a:r>
            <a:r>
              <a:rPr lang="es-MX" sz="2400" b="1" dirty="0" smtClean="0">
                <a:ea typeface="Calibri" panose="020F0502020204030204" pitchFamily="34" charset="0"/>
                <a:cs typeface="Calibri Light" panose="020F0302020204030204" pitchFamily="34" charset="0"/>
              </a:rPr>
              <a:t>política</a:t>
            </a:r>
            <a:endParaRPr lang="es-MX" sz="2400" b="1" dirty="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1312633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515419" y="5390019"/>
            <a:ext cx="5313591" cy="1278042"/>
          </a:xfrm>
          <a:prstGeom prst="rect">
            <a:avLst/>
          </a:prstGeom>
          <a:ln w="28575">
            <a:solidFill>
              <a:schemeClr val="tx1">
                <a:lumMod val="50000"/>
                <a:lumOff val="50000"/>
              </a:schemeClr>
            </a:solidFill>
            <a:prstDash val="dash"/>
          </a:ln>
        </p:spPr>
        <p:txBody>
          <a:bodyPr wrap="square">
            <a:spAutoFit/>
          </a:bodyPr>
          <a:lstStyle/>
          <a:p>
            <a:pPr algn="just">
              <a:lnSpc>
                <a:spcPct val="107000"/>
              </a:lnSpc>
              <a:spcAft>
                <a:spcPts val="800"/>
              </a:spcAft>
            </a:pP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“¿Quiénes serían los responsables de elaborar esa </a:t>
            </a:r>
            <a:r>
              <a:rPr lang="es-MX" sz="1200" dirty="0" smtClean="0">
                <a:solidFill>
                  <a:srgbClr val="000000"/>
                </a:solidFill>
                <a:latin typeface="Calibri Light" panose="020F0302020204030204" pitchFamily="34" charset="0"/>
                <a:ea typeface="Courier New" panose="02070309020205020404" pitchFamily="49" charset="0"/>
                <a:cs typeface="Courier New" panose="02070309020205020404" pitchFamily="49" charset="0"/>
              </a:rPr>
              <a:t>“Constitución</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 En su texto de 2011 dijo que serían “filósofos, sicólogos, sociólogos, antropólogos y a todos aquellos que tengan algo que aportar al respecto, </a:t>
            </a:r>
            <a:r>
              <a:rPr lang="es-MX" sz="1200" b="1"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como los ancianos venerables de las comunidades indígenas,</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 los maestros, los padres y madres de familia, los jóvenes, los escritores, las mujeres, los empresarios, los defensores de la diversidad y de los derechos humanos […] (</a:t>
            </a:r>
            <a:r>
              <a:rPr lang="es-MX" sz="1200" u="sng" dirty="0">
                <a:solidFill>
                  <a:srgbClr val="0563C1"/>
                </a:solidFill>
                <a:latin typeface="Calibri Light" panose="020F0302020204030204" pitchFamily="34" charset="0"/>
                <a:ea typeface="Calibri" panose="020F0502020204030204" pitchFamily="34" charset="0"/>
                <a:cs typeface="Times New Roman" panose="02020603050405020304" pitchFamily="18" charset="0"/>
                <a:hlinkClick r:id="rId2"/>
              </a:rPr>
              <a:t>https://bit.ly/2Rm1vsD)</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8"/>
          <p:cNvSpPr>
            <a:spLocks noChangeArrowheads="1"/>
          </p:cNvSpPr>
          <p:nvPr/>
        </p:nvSpPr>
        <p:spPr bwMode="auto">
          <a:xfrm>
            <a:off x="667519" y="390351"/>
            <a:ext cx="474062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juventud es una época agitada y de </a:t>
            </a: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irresponsabilidad</a:t>
            </a:r>
            <a:endParaRPr kumimoji="0" lang="es-MX" altLang="es-MX" sz="1100" b="0" i="0" u="none" strike="noStrike" cap="none" normalizeH="0" baseline="0" dirty="0">
              <a:ln>
                <a:noFill/>
              </a:ln>
              <a:solidFill>
                <a:schemeClr val="tx1"/>
              </a:solidFill>
              <a:effectLst/>
            </a:endParaRPr>
          </a:p>
        </p:txBody>
      </p:sp>
      <p:pic>
        <p:nvPicPr>
          <p:cNvPr id="4" name="Picture 7" descr="cid:image001.png@01D52690.E77358A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237608" y="1245023"/>
            <a:ext cx="3600450" cy="2400300"/>
          </a:xfrm>
          <a:prstGeom prst="rect">
            <a:avLst/>
          </a:prstGeom>
          <a:noFill/>
          <a:ln w="28575">
            <a:noFill/>
            <a:prstDash val="dash"/>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Rectangle 10"/>
          <p:cNvSpPr>
            <a:spLocks noChangeArrowheads="1"/>
          </p:cNvSpPr>
          <p:nvPr/>
        </p:nvSpPr>
        <p:spPr bwMode="auto">
          <a:xfrm>
            <a:off x="6350665" y="390350"/>
            <a:ext cx="594811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La comunidad LGBTTTIQ es exótica e incluso ajena a la </a:t>
            </a:r>
            <a:r>
              <a:rPr kumimoji="0" lang="es-MX" altLang="es-MX" b="1"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rPr>
              <a:t>sociedad</a:t>
            </a:r>
            <a:endParaRPr kumimoji="0" lang="es-MX" altLang="es-MX" sz="1050" b="0" i="0" u="none" strike="noStrike" cap="none" normalizeH="0" baseline="0" dirty="0">
              <a:ln>
                <a:noFill/>
              </a:ln>
              <a:solidFill>
                <a:schemeClr val="tx1"/>
              </a:solidFill>
              <a:effectLst/>
            </a:endParaRPr>
          </a:p>
        </p:txBody>
      </p:sp>
      <p:pic>
        <p:nvPicPr>
          <p:cNvPr id="6" name="Imagen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69348" y="1154560"/>
            <a:ext cx="2710749" cy="2581225"/>
          </a:xfrm>
          <a:prstGeom prst="rect">
            <a:avLst/>
          </a:prstGeom>
          <a:noFill/>
          <a:ln w="28575">
            <a:noFill/>
            <a:prstDash val="dash"/>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Rectángulo 6"/>
          <p:cNvSpPr/>
          <p:nvPr/>
        </p:nvSpPr>
        <p:spPr>
          <a:xfrm>
            <a:off x="1015411" y="4643178"/>
            <a:ext cx="4044845" cy="584775"/>
          </a:xfrm>
          <a:prstGeom prst="rect">
            <a:avLst/>
          </a:prstGeom>
        </p:spPr>
        <p:txBody>
          <a:bodyPr wrap="square">
            <a:spAutoFit/>
          </a:bodyPr>
          <a:lstStyle/>
          <a:p>
            <a:pPr algn="ctr"/>
            <a:r>
              <a:rPr lang="es-MX" sz="1600" b="1" dirty="0"/>
              <a:t>Las personas indígenas no tienen valor para aplicar la </a:t>
            </a:r>
            <a:r>
              <a:rPr lang="es-MX" sz="1600" b="1" dirty="0" smtClean="0"/>
              <a:t>ley</a:t>
            </a:r>
            <a:endParaRPr lang="es-MX" sz="1600" b="1" dirty="0"/>
          </a:p>
        </p:txBody>
      </p:sp>
      <p:sp>
        <p:nvSpPr>
          <p:cNvPr id="8" name="Rectángulo 7"/>
          <p:cNvSpPr/>
          <p:nvPr/>
        </p:nvSpPr>
        <p:spPr>
          <a:xfrm>
            <a:off x="1015411" y="5351723"/>
            <a:ext cx="4508268" cy="874085"/>
          </a:xfrm>
          <a:prstGeom prst="rect">
            <a:avLst/>
          </a:prstGeom>
          <a:ln w="28575">
            <a:solidFill>
              <a:schemeClr val="bg1">
                <a:lumMod val="50000"/>
              </a:schemeClr>
            </a:solidFill>
            <a:prstDash val="dash"/>
          </a:ln>
        </p:spPr>
        <p:txBody>
          <a:bodyPr wrap="square">
            <a:spAutoFit/>
          </a:bodyPr>
          <a:lstStyle/>
          <a:p>
            <a:pPr algn="just">
              <a:lnSpc>
                <a:spcPct val="107000"/>
              </a:lnSpc>
              <a:spcAft>
                <a:spcPts val="800"/>
              </a:spcAft>
            </a:pP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“Le contestó: ‘Mire Ingeniero (</a:t>
            </a:r>
            <a:r>
              <a:rPr lang="es-MX" sz="1200" dirty="0" err="1">
                <a:solidFill>
                  <a:srgbClr val="000000"/>
                </a:solidFill>
                <a:latin typeface="Calibri Light" panose="020F0302020204030204" pitchFamily="34" charset="0"/>
                <a:ea typeface="Courier New" panose="02070309020205020404" pitchFamily="49" charset="0"/>
                <a:cs typeface="Courier New" panose="02070309020205020404" pitchFamily="49" charset="0"/>
              </a:rPr>
              <a:t>Rovirosa</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 si me va usted a ayudar en algo, mándeme mejor con los indígenas a </a:t>
            </a:r>
            <a:r>
              <a:rPr lang="es-MX" sz="1200" dirty="0" err="1">
                <a:solidFill>
                  <a:srgbClr val="000000"/>
                </a:solidFill>
                <a:latin typeface="Calibri Light" panose="020F0302020204030204" pitchFamily="34" charset="0"/>
                <a:ea typeface="Courier New" panose="02070309020205020404" pitchFamily="49" charset="0"/>
                <a:cs typeface="Courier New" panose="02070309020205020404" pitchFamily="49" charset="0"/>
              </a:rPr>
              <a:t>Nacajuca</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 porque yo no tengo corazón para meter a la cárcel a una persona que se robe un pavo, una gallina, por hambre’ (</a:t>
            </a:r>
            <a:r>
              <a:rPr lang="es-MX" sz="1200" u="sng" dirty="0">
                <a:solidFill>
                  <a:schemeClr val="accent5"/>
                </a:solidFill>
                <a:latin typeface="Calibri Light" panose="020F0302020204030204" pitchFamily="34" charset="0"/>
                <a:ea typeface="Courier New" panose="02070309020205020404" pitchFamily="49" charset="0"/>
                <a:cs typeface="Courier New" panose="02070309020205020404" pitchFamily="49" charset="0"/>
              </a:rPr>
              <a:t>https://bit.ly/2Rm1vsD</a:t>
            </a:r>
            <a:r>
              <a:rPr lang="es-MX" sz="1200" dirty="0">
                <a:solidFill>
                  <a:srgbClr val="000000"/>
                </a:solidFill>
                <a:latin typeface="Calibri Light" panose="020F0302020204030204" pitchFamily="34" charset="0"/>
                <a:ea typeface="Courier New" panose="02070309020205020404" pitchFamily="49" charset="0"/>
                <a:cs typeface="Courier New" panose="02070309020205020404" pitchFamily="49" charset="0"/>
              </a:rPr>
              <a:t>)”.</a:t>
            </a:r>
          </a:p>
        </p:txBody>
      </p:sp>
      <p:sp>
        <p:nvSpPr>
          <p:cNvPr id="9" name="Rectángulo 8"/>
          <p:cNvSpPr/>
          <p:nvPr/>
        </p:nvSpPr>
        <p:spPr>
          <a:xfrm>
            <a:off x="6700562" y="4489289"/>
            <a:ext cx="4793673" cy="738664"/>
          </a:xfrm>
          <a:prstGeom prst="rect">
            <a:avLst/>
          </a:prstGeom>
        </p:spPr>
        <p:txBody>
          <a:bodyPr wrap="square">
            <a:spAutoFit/>
          </a:bodyPr>
          <a:lstStyle/>
          <a:p>
            <a:pPr algn="ctr"/>
            <a:r>
              <a:rPr lang="es-MX" sz="1400" b="1" dirty="0"/>
              <a:t>Estereotipo </a:t>
            </a:r>
            <a:r>
              <a:rPr lang="es-MX" sz="1400" b="1" dirty="0" err="1"/>
              <a:t>interseccional</a:t>
            </a:r>
            <a:r>
              <a:rPr lang="es-MX" sz="1400" b="1" dirty="0"/>
              <a:t>: las personas mayores son </a:t>
            </a:r>
            <a:r>
              <a:rPr lang="es-MX" sz="1400" b="1" dirty="0" smtClean="0"/>
              <a:t>sabias</a:t>
            </a:r>
            <a:r>
              <a:rPr lang="es-MX" sz="1400" b="1" dirty="0"/>
              <a:t>, y las indígenas venerables. Una persona indígena y mayor es sabia y </a:t>
            </a:r>
            <a:r>
              <a:rPr lang="es-MX" sz="1400" b="1" dirty="0" smtClean="0"/>
              <a:t>venerable</a:t>
            </a:r>
            <a:endParaRPr lang="es-MX" sz="1400" b="1" dirty="0"/>
          </a:p>
        </p:txBody>
      </p:sp>
    </p:spTree>
    <p:extLst>
      <p:ext uri="{BB962C8B-B14F-4D97-AF65-F5344CB8AC3E}">
        <p14:creationId xmlns:p14="http://schemas.microsoft.com/office/powerpoint/2010/main" val="2879652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riángulo isósceles 2"/>
          <p:cNvSpPr/>
          <p:nvPr/>
        </p:nvSpPr>
        <p:spPr>
          <a:xfrm rot="10800000">
            <a:off x="1640440" y="315399"/>
            <a:ext cx="8017933" cy="6485466"/>
          </a:xfrm>
          <a:prstGeom prst="triangle">
            <a:avLst/>
          </a:prstGeom>
          <a:solidFill>
            <a:schemeClr val="bg1">
              <a:lumMod val="75000"/>
              <a:alpha val="7882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00" dirty="0"/>
          </a:p>
        </p:txBody>
      </p:sp>
      <p:sp>
        <p:nvSpPr>
          <p:cNvPr id="11" name="Rectángulo redondeado 10"/>
          <p:cNvSpPr/>
          <p:nvPr/>
        </p:nvSpPr>
        <p:spPr>
          <a:xfrm>
            <a:off x="1239905" y="353737"/>
            <a:ext cx="1849274" cy="664012"/>
          </a:xfrm>
          <a:prstGeom prst="roundRect">
            <a:avLst/>
          </a:prstGeom>
          <a:solidFill>
            <a:srgbClr val="C40091">
              <a:alpha val="50196"/>
            </a:srgbClr>
          </a:solidFill>
        </p:spPr>
        <p:txBody>
          <a:bodyPr wrap="square">
            <a:spAutoFit/>
          </a:bodyPr>
          <a:lstStyle/>
          <a:p>
            <a:pPr algn="ctr"/>
            <a:r>
              <a:rPr lang="es-MX" sz="1050" dirty="0">
                <a:solidFill>
                  <a:schemeClr val="bg1"/>
                </a:solidFill>
              </a:rPr>
              <a:t>Persona indígena y aspirante a candidatura presidencial</a:t>
            </a:r>
          </a:p>
          <a:p>
            <a:pPr algn="ctr"/>
            <a:r>
              <a:rPr lang="es-MX" sz="1050" b="1" dirty="0">
                <a:solidFill>
                  <a:schemeClr val="bg1"/>
                </a:solidFill>
              </a:rPr>
              <a:t>5,5403</a:t>
            </a:r>
          </a:p>
        </p:txBody>
      </p:sp>
      <p:sp>
        <p:nvSpPr>
          <p:cNvPr id="12" name="Rectángulo 11"/>
          <p:cNvSpPr/>
          <p:nvPr/>
        </p:nvSpPr>
        <p:spPr>
          <a:xfrm>
            <a:off x="4029429" y="392078"/>
            <a:ext cx="2413000" cy="600164"/>
          </a:xfrm>
          <a:prstGeom prst="rect">
            <a:avLst/>
          </a:prstGeom>
        </p:spPr>
        <p:txBody>
          <a:bodyPr wrap="square">
            <a:spAutoFit/>
          </a:bodyPr>
          <a:lstStyle/>
          <a:p>
            <a:pPr algn="ctr"/>
            <a:r>
              <a:rPr lang="es-MX" sz="1100" dirty="0"/>
              <a:t>Persona con discapacidad y persona mayor/estudiante</a:t>
            </a:r>
          </a:p>
          <a:p>
            <a:pPr algn="ctr"/>
            <a:r>
              <a:rPr lang="es-MX" sz="1100" b="1" dirty="0"/>
              <a:t>4,707</a:t>
            </a:r>
          </a:p>
        </p:txBody>
      </p:sp>
      <p:sp>
        <p:nvSpPr>
          <p:cNvPr id="13" name="CuadroTexto 12"/>
          <p:cNvSpPr txBox="1"/>
          <p:nvPr/>
        </p:nvSpPr>
        <p:spPr>
          <a:xfrm>
            <a:off x="-90888" y="692160"/>
            <a:ext cx="1154284" cy="523220"/>
          </a:xfrm>
          <a:prstGeom prst="rect">
            <a:avLst/>
          </a:prstGeom>
          <a:noFill/>
        </p:spPr>
        <p:txBody>
          <a:bodyPr wrap="square" rtlCol="0">
            <a:spAutoFit/>
          </a:bodyPr>
          <a:lstStyle/>
          <a:p>
            <a:pPr algn="ctr"/>
            <a:r>
              <a:rPr lang="es-MX" sz="1400" b="1" dirty="0"/>
              <a:t>Más de mil palabras</a:t>
            </a:r>
          </a:p>
        </p:txBody>
      </p:sp>
      <p:sp>
        <p:nvSpPr>
          <p:cNvPr id="14" name="CuadroTexto 13"/>
          <p:cNvSpPr txBox="1"/>
          <p:nvPr/>
        </p:nvSpPr>
        <p:spPr>
          <a:xfrm>
            <a:off x="-211696" y="2010298"/>
            <a:ext cx="1380067" cy="523220"/>
          </a:xfrm>
          <a:prstGeom prst="rect">
            <a:avLst/>
          </a:prstGeom>
          <a:noFill/>
        </p:spPr>
        <p:txBody>
          <a:bodyPr wrap="square" rtlCol="0">
            <a:spAutoFit/>
          </a:bodyPr>
          <a:lstStyle/>
          <a:p>
            <a:pPr algn="ctr"/>
            <a:r>
              <a:rPr lang="es-MX" sz="1400" b="1" dirty="0"/>
              <a:t>Más de 500 palabras</a:t>
            </a:r>
          </a:p>
        </p:txBody>
      </p:sp>
      <p:sp>
        <p:nvSpPr>
          <p:cNvPr id="15" name="CuadroTexto 14"/>
          <p:cNvSpPr txBox="1"/>
          <p:nvPr/>
        </p:nvSpPr>
        <p:spPr>
          <a:xfrm>
            <a:off x="-201078" y="3674262"/>
            <a:ext cx="1380067" cy="523220"/>
          </a:xfrm>
          <a:prstGeom prst="rect">
            <a:avLst/>
          </a:prstGeom>
          <a:noFill/>
        </p:spPr>
        <p:txBody>
          <a:bodyPr wrap="square" rtlCol="0">
            <a:spAutoFit/>
          </a:bodyPr>
          <a:lstStyle/>
          <a:p>
            <a:pPr algn="ctr"/>
            <a:r>
              <a:rPr lang="es-MX" sz="1400" b="1" dirty="0"/>
              <a:t>Más de 100 palabras</a:t>
            </a:r>
          </a:p>
        </p:txBody>
      </p:sp>
      <p:sp>
        <p:nvSpPr>
          <p:cNvPr id="16" name="CuadroTexto 15"/>
          <p:cNvSpPr txBox="1"/>
          <p:nvPr/>
        </p:nvSpPr>
        <p:spPr>
          <a:xfrm>
            <a:off x="-446915" y="5646003"/>
            <a:ext cx="1981203" cy="523220"/>
          </a:xfrm>
          <a:prstGeom prst="rect">
            <a:avLst/>
          </a:prstGeom>
          <a:noFill/>
        </p:spPr>
        <p:txBody>
          <a:bodyPr wrap="square" rtlCol="0">
            <a:spAutoFit/>
          </a:bodyPr>
          <a:lstStyle/>
          <a:p>
            <a:pPr algn="ctr"/>
            <a:r>
              <a:rPr lang="es-MX" sz="1400" b="1" dirty="0"/>
              <a:t>Menos de 50</a:t>
            </a:r>
          </a:p>
          <a:p>
            <a:pPr algn="ctr"/>
            <a:r>
              <a:rPr lang="es-MX" sz="1400" b="1" dirty="0"/>
              <a:t>palabras</a:t>
            </a:r>
          </a:p>
        </p:txBody>
      </p:sp>
      <p:cxnSp>
        <p:nvCxnSpPr>
          <p:cNvPr id="20" name="Conector recto de flecha 19"/>
          <p:cNvCxnSpPr/>
          <p:nvPr/>
        </p:nvCxnSpPr>
        <p:spPr>
          <a:xfrm flipH="1">
            <a:off x="1089114" y="315399"/>
            <a:ext cx="7034" cy="6540759"/>
          </a:xfrm>
          <a:prstGeom prst="straightConnector1">
            <a:avLst/>
          </a:prstGeom>
          <a:ln w="57150">
            <a:solidFill>
              <a:schemeClr val="tx1">
                <a:lumMod val="50000"/>
                <a:lumOff val="50000"/>
                <a:alpha val="50196"/>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ángulo redondeado 22"/>
          <p:cNvSpPr/>
          <p:nvPr/>
        </p:nvSpPr>
        <p:spPr>
          <a:xfrm>
            <a:off x="6946929" y="366338"/>
            <a:ext cx="1623697" cy="664012"/>
          </a:xfrm>
          <a:prstGeom prst="roundRect">
            <a:avLst/>
          </a:prstGeom>
          <a:solidFill>
            <a:srgbClr val="C40091">
              <a:alpha val="50196"/>
            </a:srgbClr>
          </a:solidFill>
        </p:spPr>
        <p:txBody>
          <a:bodyPr wrap="square">
            <a:spAutoFit/>
          </a:bodyPr>
          <a:lstStyle/>
          <a:p>
            <a:pPr algn="ctr"/>
            <a:r>
              <a:rPr lang="es-MX" sz="1050" dirty="0">
                <a:solidFill>
                  <a:schemeClr val="bg1"/>
                </a:solidFill>
              </a:rPr>
              <a:t>Persona </a:t>
            </a:r>
            <a:r>
              <a:rPr lang="es-MX" sz="1050" dirty="0" err="1">
                <a:solidFill>
                  <a:schemeClr val="bg1"/>
                </a:solidFill>
              </a:rPr>
              <a:t>afromexicana</a:t>
            </a:r>
            <a:r>
              <a:rPr lang="es-MX" sz="1050" dirty="0">
                <a:solidFill>
                  <a:schemeClr val="bg1"/>
                </a:solidFill>
              </a:rPr>
              <a:t> y funcionaria pública</a:t>
            </a:r>
          </a:p>
          <a:p>
            <a:pPr algn="ctr"/>
            <a:r>
              <a:rPr lang="es-MX" sz="1050" b="1" dirty="0">
                <a:solidFill>
                  <a:schemeClr val="bg1"/>
                </a:solidFill>
              </a:rPr>
              <a:t>3,689</a:t>
            </a:r>
          </a:p>
        </p:txBody>
      </p:sp>
      <p:sp>
        <p:nvSpPr>
          <p:cNvPr id="26" name="Rectángulo 25"/>
          <p:cNvSpPr/>
          <p:nvPr/>
        </p:nvSpPr>
        <p:spPr>
          <a:xfrm>
            <a:off x="3038253" y="899625"/>
            <a:ext cx="1818857" cy="577081"/>
          </a:xfrm>
          <a:prstGeom prst="rect">
            <a:avLst/>
          </a:prstGeom>
        </p:spPr>
        <p:txBody>
          <a:bodyPr wrap="square">
            <a:spAutoFit/>
          </a:bodyPr>
          <a:lstStyle/>
          <a:p>
            <a:pPr algn="ctr"/>
            <a:r>
              <a:rPr lang="es-MX" sz="1050" dirty="0"/>
              <a:t>Persona con discapacidad y pobre</a:t>
            </a:r>
          </a:p>
          <a:p>
            <a:pPr algn="ctr"/>
            <a:r>
              <a:rPr lang="es-MX" sz="1050" b="1" dirty="0"/>
              <a:t>2,428</a:t>
            </a:r>
          </a:p>
        </p:txBody>
      </p:sp>
      <p:sp>
        <p:nvSpPr>
          <p:cNvPr id="27" name="Rectángulo 26"/>
          <p:cNvSpPr/>
          <p:nvPr/>
        </p:nvSpPr>
        <p:spPr>
          <a:xfrm>
            <a:off x="5586624" y="893830"/>
            <a:ext cx="1557867" cy="577081"/>
          </a:xfrm>
          <a:prstGeom prst="rect">
            <a:avLst/>
          </a:prstGeom>
        </p:spPr>
        <p:txBody>
          <a:bodyPr wrap="square">
            <a:spAutoFit/>
          </a:bodyPr>
          <a:lstStyle/>
          <a:p>
            <a:pPr algn="ctr"/>
            <a:r>
              <a:rPr lang="es-MX" sz="1050" dirty="0"/>
              <a:t>Persona con discapacidad y joven</a:t>
            </a:r>
          </a:p>
          <a:p>
            <a:pPr algn="ctr"/>
            <a:r>
              <a:rPr lang="es-MX" sz="1050" b="1" dirty="0"/>
              <a:t>1,137</a:t>
            </a:r>
          </a:p>
        </p:txBody>
      </p:sp>
      <p:sp>
        <p:nvSpPr>
          <p:cNvPr id="28" name="Rectángulo redondeado 27"/>
          <p:cNvSpPr/>
          <p:nvPr/>
        </p:nvSpPr>
        <p:spPr>
          <a:xfrm>
            <a:off x="8633339" y="829010"/>
            <a:ext cx="1493857" cy="664012"/>
          </a:xfrm>
          <a:prstGeom prst="roundRect">
            <a:avLst/>
          </a:prstGeom>
          <a:solidFill>
            <a:srgbClr val="C40091">
              <a:alpha val="50196"/>
            </a:srgbClr>
          </a:solidFill>
        </p:spPr>
        <p:txBody>
          <a:bodyPr wrap="square">
            <a:spAutoFit/>
          </a:bodyPr>
          <a:lstStyle/>
          <a:p>
            <a:pPr algn="ctr"/>
            <a:r>
              <a:rPr lang="es-MX" sz="1050" dirty="0">
                <a:solidFill>
                  <a:schemeClr val="bg1"/>
                </a:solidFill>
              </a:rPr>
              <a:t>Persona </a:t>
            </a:r>
            <a:r>
              <a:rPr lang="es-MX" sz="1050" dirty="0" err="1">
                <a:solidFill>
                  <a:schemeClr val="bg1"/>
                </a:solidFill>
              </a:rPr>
              <a:t>afromexicana</a:t>
            </a:r>
            <a:r>
              <a:rPr lang="es-MX" sz="1050" dirty="0">
                <a:solidFill>
                  <a:schemeClr val="bg1"/>
                </a:solidFill>
              </a:rPr>
              <a:t> y candidata</a:t>
            </a:r>
          </a:p>
          <a:p>
            <a:pPr algn="ctr"/>
            <a:r>
              <a:rPr lang="es-MX" sz="1050" b="1" dirty="0">
                <a:solidFill>
                  <a:schemeClr val="bg1"/>
                </a:solidFill>
              </a:rPr>
              <a:t>1,047</a:t>
            </a:r>
          </a:p>
        </p:txBody>
      </p:sp>
      <p:sp>
        <p:nvSpPr>
          <p:cNvPr id="32" name="Rectángulo 31"/>
          <p:cNvSpPr/>
          <p:nvPr/>
        </p:nvSpPr>
        <p:spPr>
          <a:xfrm>
            <a:off x="1265365" y="1618671"/>
            <a:ext cx="1965107" cy="400110"/>
          </a:xfrm>
          <a:prstGeom prst="rect">
            <a:avLst/>
          </a:prstGeom>
        </p:spPr>
        <p:txBody>
          <a:bodyPr wrap="square">
            <a:spAutoFit/>
          </a:bodyPr>
          <a:lstStyle/>
          <a:p>
            <a:pPr algn="ctr"/>
            <a:r>
              <a:rPr lang="es-MX" sz="1000" dirty="0"/>
              <a:t>Juventud y parlamentario juvenil</a:t>
            </a:r>
          </a:p>
          <a:p>
            <a:pPr algn="ctr"/>
            <a:r>
              <a:rPr lang="es-MX" sz="1000" b="1" dirty="0"/>
              <a:t>842</a:t>
            </a:r>
          </a:p>
        </p:txBody>
      </p:sp>
      <p:sp>
        <p:nvSpPr>
          <p:cNvPr id="33" name="Rectángulo 32"/>
          <p:cNvSpPr/>
          <p:nvPr/>
        </p:nvSpPr>
        <p:spPr>
          <a:xfrm>
            <a:off x="3122181" y="1610188"/>
            <a:ext cx="1651000" cy="400110"/>
          </a:xfrm>
          <a:prstGeom prst="rect">
            <a:avLst/>
          </a:prstGeom>
        </p:spPr>
        <p:txBody>
          <a:bodyPr wrap="square">
            <a:spAutoFit/>
          </a:bodyPr>
          <a:lstStyle/>
          <a:p>
            <a:pPr algn="ctr"/>
            <a:r>
              <a:rPr lang="es-MX" sz="1000" dirty="0"/>
              <a:t>Juventud y estudiante</a:t>
            </a:r>
          </a:p>
          <a:p>
            <a:pPr algn="ctr"/>
            <a:r>
              <a:rPr lang="es-MX" sz="1000" b="1" dirty="0"/>
              <a:t>777</a:t>
            </a:r>
          </a:p>
        </p:txBody>
      </p:sp>
      <p:sp>
        <p:nvSpPr>
          <p:cNvPr id="34" name="Rectángulo redondeado 33"/>
          <p:cNvSpPr/>
          <p:nvPr/>
        </p:nvSpPr>
        <p:spPr>
          <a:xfrm>
            <a:off x="5094469" y="1595519"/>
            <a:ext cx="1899832" cy="459700"/>
          </a:xfrm>
          <a:prstGeom prst="roundRect">
            <a:avLst/>
          </a:prstGeom>
          <a:solidFill>
            <a:srgbClr val="FFCCFF">
              <a:alpha val="50196"/>
            </a:srgbClr>
          </a:solidFill>
        </p:spPr>
        <p:txBody>
          <a:bodyPr wrap="square">
            <a:spAutoFit/>
          </a:bodyPr>
          <a:lstStyle/>
          <a:p>
            <a:pPr algn="ctr"/>
            <a:r>
              <a:rPr lang="es-MX" sz="1000" dirty="0"/>
              <a:t>Persona </a:t>
            </a:r>
            <a:r>
              <a:rPr lang="es-MX" sz="1000" dirty="0" err="1"/>
              <a:t>afromexicana</a:t>
            </a:r>
            <a:r>
              <a:rPr lang="es-MX" sz="1000" dirty="0"/>
              <a:t> y mujer</a:t>
            </a:r>
          </a:p>
          <a:p>
            <a:pPr algn="ctr"/>
            <a:r>
              <a:rPr lang="es-MX" sz="1000" b="1" dirty="0"/>
              <a:t>703</a:t>
            </a:r>
          </a:p>
        </p:txBody>
      </p:sp>
      <p:sp>
        <p:nvSpPr>
          <p:cNvPr id="35" name="Rectángulo redondeado 34"/>
          <p:cNvSpPr/>
          <p:nvPr/>
        </p:nvSpPr>
        <p:spPr>
          <a:xfrm>
            <a:off x="7315589" y="1575509"/>
            <a:ext cx="2539939" cy="612934"/>
          </a:xfrm>
          <a:prstGeom prst="roundRect">
            <a:avLst/>
          </a:prstGeom>
          <a:solidFill>
            <a:srgbClr val="FFCCFF">
              <a:alpha val="50196"/>
            </a:srgbClr>
          </a:solidFill>
        </p:spPr>
        <p:txBody>
          <a:bodyPr wrap="square">
            <a:spAutoFit/>
          </a:bodyPr>
          <a:lstStyle/>
          <a:p>
            <a:pPr algn="ctr"/>
            <a:r>
              <a:rPr lang="es-MX" sz="1000" dirty="0"/>
              <a:t>Persona </a:t>
            </a:r>
            <a:r>
              <a:rPr lang="es-MX" sz="1000" dirty="0" err="1"/>
              <a:t>afromexicana</a:t>
            </a:r>
            <a:r>
              <a:rPr lang="es-MX" sz="1000" dirty="0"/>
              <a:t> y mujer perteneciente a la sociedad civil</a:t>
            </a:r>
          </a:p>
          <a:p>
            <a:pPr algn="ctr"/>
            <a:r>
              <a:rPr lang="es-MX" sz="1000" b="1" dirty="0"/>
              <a:t>687</a:t>
            </a:r>
          </a:p>
        </p:txBody>
      </p:sp>
      <p:sp>
        <p:nvSpPr>
          <p:cNvPr id="36" name="Rectángulo 35"/>
          <p:cNvSpPr/>
          <p:nvPr/>
        </p:nvSpPr>
        <p:spPr>
          <a:xfrm>
            <a:off x="2844013" y="2293970"/>
            <a:ext cx="1752600" cy="553998"/>
          </a:xfrm>
          <a:prstGeom prst="rect">
            <a:avLst/>
          </a:prstGeom>
        </p:spPr>
        <p:txBody>
          <a:bodyPr wrap="square">
            <a:spAutoFit/>
          </a:bodyPr>
          <a:lstStyle/>
          <a:p>
            <a:pPr algn="ctr"/>
            <a:r>
              <a:rPr lang="es-MX" sz="1000" dirty="0"/>
              <a:t>Persona </a:t>
            </a:r>
            <a:r>
              <a:rPr lang="es-MX" sz="1000" dirty="0" err="1"/>
              <a:t>afromexicana</a:t>
            </a:r>
            <a:r>
              <a:rPr lang="es-MX" sz="1000" dirty="0"/>
              <a:t> y hombre pobre</a:t>
            </a:r>
          </a:p>
          <a:p>
            <a:pPr algn="ctr"/>
            <a:r>
              <a:rPr lang="es-MX" sz="1000" b="1" dirty="0"/>
              <a:t>659</a:t>
            </a:r>
          </a:p>
        </p:txBody>
      </p:sp>
      <p:sp>
        <p:nvSpPr>
          <p:cNvPr id="37" name="Rectángulo redondeado 36"/>
          <p:cNvSpPr/>
          <p:nvPr/>
        </p:nvSpPr>
        <p:spPr>
          <a:xfrm>
            <a:off x="6497792" y="2268875"/>
            <a:ext cx="1961890" cy="612934"/>
          </a:xfrm>
          <a:prstGeom prst="roundRect">
            <a:avLst/>
          </a:prstGeom>
          <a:solidFill>
            <a:srgbClr val="C40091">
              <a:alpha val="50196"/>
            </a:srgbClr>
          </a:solidFill>
        </p:spPr>
        <p:txBody>
          <a:bodyPr wrap="square">
            <a:spAutoFit/>
          </a:bodyPr>
          <a:lstStyle/>
          <a:p>
            <a:pPr algn="ctr"/>
            <a:r>
              <a:rPr lang="es-MX" sz="1000" dirty="0">
                <a:solidFill>
                  <a:schemeClr val="bg1"/>
                </a:solidFill>
              </a:rPr>
              <a:t>Persona con discapacidad y candidata</a:t>
            </a:r>
          </a:p>
          <a:p>
            <a:pPr algn="ctr"/>
            <a:r>
              <a:rPr lang="es-MX" sz="1000" b="1" dirty="0">
                <a:solidFill>
                  <a:schemeClr val="bg1"/>
                </a:solidFill>
              </a:rPr>
              <a:t>530</a:t>
            </a:r>
          </a:p>
        </p:txBody>
      </p:sp>
      <p:sp>
        <p:nvSpPr>
          <p:cNvPr id="38" name="Rectángulo 37"/>
          <p:cNvSpPr/>
          <p:nvPr/>
        </p:nvSpPr>
        <p:spPr>
          <a:xfrm>
            <a:off x="4968557" y="2285941"/>
            <a:ext cx="1236133" cy="553998"/>
          </a:xfrm>
          <a:prstGeom prst="rect">
            <a:avLst/>
          </a:prstGeom>
        </p:spPr>
        <p:txBody>
          <a:bodyPr wrap="square">
            <a:spAutoFit/>
          </a:bodyPr>
          <a:lstStyle/>
          <a:p>
            <a:pPr algn="ctr"/>
            <a:r>
              <a:rPr lang="es-MX" sz="1000" dirty="0"/>
              <a:t>Juventud y universitaria</a:t>
            </a:r>
          </a:p>
          <a:p>
            <a:pPr algn="ctr"/>
            <a:r>
              <a:rPr lang="es-MX" sz="1000" b="1" dirty="0"/>
              <a:t>538</a:t>
            </a:r>
          </a:p>
        </p:txBody>
      </p:sp>
      <p:cxnSp>
        <p:nvCxnSpPr>
          <p:cNvPr id="40" name="Conector recto 39"/>
          <p:cNvCxnSpPr/>
          <p:nvPr/>
        </p:nvCxnSpPr>
        <p:spPr>
          <a:xfrm flipV="1">
            <a:off x="1124146" y="1486475"/>
            <a:ext cx="9507832" cy="29758"/>
          </a:xfrm>
          <a:prstGeom prst="line">
            <a:avLst/>
          </a:prstGeom>
          <a:ln w="28575">
            <a:solidFill>
              <a:schemeClr val="tx1">
                <a:lumMod val="50000"/>
                <a:lumOff val="50000"/>
                <a:alpha val="50196"/>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a:xfrm flipV="1">
            <a:off x="1117445" y="5019999"/>
            <a:ext cx="7702359" cy="10572"/>
          </a:xfrm>
          <a:prstGeom prst="line">
            <a:avLst/>
          </a:prstGeom>
          <a:ln w="28575">
            <a:solidFill>
              <a:schemeClr val="tx1">
                <a:lumMod val="50000"/>
                <a:lumOff val="50000"/>
                <a:alpha val="50196"/>
              </a:schemeClr>
            </a:solidFill>
          </a:ln>
        </p:spPr>
        <p:style>
          <a:lnRef idx="1">
            <a:schemeClr val="accent1"/>
          </a:lnRef>
          <a:fillRef idx="0">
            <a:schemeClr val="accent1"/>
          </a:fillRef>
          <a:effectRef idx="0">
            <a:schemeClr val="accent1"/>
          </a:effectRef>
          <a:fontRef idx="minor">
            <a:schemeClr val="tx1"/>
          </a:fontRef>
        </p:style>
      </p:cxnSp>
      <p:sp>
        <p:nvSpPr>
          <p:cNvPr id="49" name="Rectángulo 48"/>
          <p:cNvSpPr/>
          <p:nvPr/>
        </p:nvSpPr>
        <p:spPr>
          <a:xfrm>
            <a:off x="1154284" y="3073289"/>
            <a:ext cx="2113055" cy="369332"/>
          </a:xfrm>
          <a:prstGeom prst="rect">
            <a:avLst/>
          </a:prstGeom>
        </p:spPr>
        <p:txBody>
          <a:bodyPr wrap="square">
            <a:spAutoFit/>
          </a:bodyPr>
          <a:lstStyle/>
          <a:p>
            <a:pPr algn="ctr"/>
            <a:r>
              <a:rPr lang="es-MX" sz="900" dirty="0"/>
              <a:t>Persona con discapacidad y analfabeta</a:t>
            </a:r>
          </a:p>
          <a:p>
            <a:pPr algn="ctr"/>
            <a:r>
              <a:rPr lang="es-MX" sz="900" b="1" dirty="0"/>
              <a:t>446</a:t>
            </a:r>
          </a:p>
        </p:txBody>
      </p:sp>
      <p:sp>
        <p:nvSpPr>
          <p:cNvPr id="50" name="Rectángulo 49"/>
          <p:cNvSpPr/>
          <p:nvPr/>
        </p:nvSpPr>
        <p:spPr>
          <a:xfrm>
            <a:off x="5003093" y="3047101"/>
            <a:ext cx="1439336" cy="369332"/>
          </a:xfrm>
          <a:prstGeom prst="rect">
            <a:avLst/>
          </a:prstGeom>
        </p:spPr>
        <p:txBody>
          <a:bodyPr wrap="square">
            <a:spAutoFit/>
          </a:bodyPr>
          <a:lstStyle/>
          <a:p>
            <a:pPr algn="ctr"/>
            <a:r>
              <a:rPr lang="es-MX" sz="900" dirty="0"/>
              <a:t>Juventud y empresario</a:t>
            </a:r>
          </a:p>
          <a:p>
            <a:pPr algn="ctr"/>
            <a:r>
              <a:rPr lang="es-MX" sz="900" b="1" dirty="0"/>
              <a:t>348</a:t>
            </a:r>
          </a:p>
        </p:txBody>
      </p:sp>
      <p:sp>
        <p:nvSpPr>
          <p:cNvPr id="51" name="Rectángulo 50"/>
          <p:cNvSpPr/>
          <p:nvPr/>
        </p:nvSpPr>
        <p:spPr>
          <a:xfrm>
            <a:off x="6830077" y="3047128"/>
            <a:ext cx="1863220" cy="369332"/>
          </a:xfrm>
          <a:prstGeom prst="rect">
            <a:avLst/>
          </a:prstGeom>
        </p:spPr>
        <p:txBody>
          <a:bodyPr wrap="square">
            <a:spAutoFit/>
          </a:bodyPr>
          <a:lstStyle/>
          <a:p>
            <a:pPr algn="ctr"/>
            <a:r>
              <a:rPr lang="es-MX" sz="900" dirty="0"/>
              <a:t>Persona con discapacidad y niño</a:t>
            </a:r>
          </a:p>
          <a:p>
            <a:pPr algn="ctr"/>
            <a:r>
              <a:rPr lang="es-MX" sz="900" b="1" dirty="0"/>
              <a:t>346</a:t>
            </a:r>
          </a:p>
        </p:txBody>
      </p:sp>
      <p:cxnSp>
        <p:nvCxnSpPr>
          <p:cNvPr id="52" name="Conector recto 51"/>
          <p:cNvCxnSpPr/>
          <p:nvPr/>
        </p:nvCxnSpPr>
        <p:spPr>
          <a:xfrm>
            <a:off x="1118539" y="2930455"/>
            <a:ext cx="9008657" cy="4104"/>
          </a:xfrm>
          <a:prstGeom prst="line">
            <a:avLst/>
          </a:prstGeom>
          <a:ln w="28575">
            <a:solidFill>
              <a:schemeClr val="tx1">
                <a:lumMod val="50000"/>
                <a:lumOff val="50000"/>
                <a:alpha val="50196"/>
              </a:schemeClr>
            </a:solidFill>
          </a:ln>
        </p:spPr>
        <p:style>
          <a:lnRef idx="1">
            <a:schemeClr val="accent1"/>
          </a:lnRef>
          <a:fillRef idx="0">
            <a:schemeClr val="accent1"/>
          </a:fillRef>
          <a:effectRef idx="0">
            <a:schemeClr val="accent1"/>
          </a:effectRef>
          <a:fontRef idx="minor">
            <a:schemeClr val="tx1"/>
          </a:fontRef>
        </p:style>
      </p:cxnSp>
      <p:sp>
        <p:nvSpPr>
          <p:cNvPr id="53" name="Rectángulo 52"/>
          <p:cNvSpPr/>
          <p:nvPr/>
        </p:nvSpPr>
        <p:spPr>
          <a:xfrm>
            <a:off x="3198932" y="3050697"/>
            <a:ext cx="1591738" cy="369332"/>
          </a:xfrm>
          <a:prstGeom prst="rect">
            <a:avLst/>
          </a:prstGeom>
        </p:spPr>
        <p:txBody>
          <a:bodyPr wrap="square">
            <a:spAutoFit/>
          </a:bodyPr>
          <a:lstStyle/>
          <a:p>
            <a:pPr algn="ctr"/>
            <a:r>
              <a:rPr lang="es-MX" sz="900" dirty="0"/>
              <a:t>Juventud y candidato</a:t>
            </a:r>
          </a:p>
          <a:p>
            <a:pPr algn="ctr"/>
            <a:r>
              <a:rPr lang="es-MX" sz="900" b="1" dirty="0"/>
              <a:t>363</a:t>
            </a:r>
          </a:p>
        </p:txBody>
      </p:sp>
      <p:sp>
        <p:nvSpPr>
          <p:cNvPr id="54" name="Rectángulo 53"/>
          <p:cNvSpPr/>
          <p:nvPr/>
        </p:nvSpPr>
        <p:spPr>
          <a:xfrm>
            <a:off x="8625324" y="3017823"/>
            <a:ext cx="1556044" cy="369332"/>
          </a:xfrm>
          <a:prstGeom prst="rect">
            <a:avLst/>
          </a:prstGeom>
        </p:spPr>
        <p:txBody>
          <a:bodyPr wrap="square">
            <a:spAutoFit/>
          </a:bodyPr>
          <a:lstStyle/>
          <a:p>
            <a:pPr algn="ctr"/>
            <a:r>
              <a:rPr lang="es-MX" sz="900" dirty="0"/>
              <a:t>Juventud y universitario</a:t>
            </a:r>
          </a:p>
          <a:p>
            <a:pPr algn="ctr"/>
            <a:r>
              <a:rPr lang="es-MX" sz="900" b="1" dirty="0"/>
              <a:t>332</a:t>
            </a:r>
          </a:p>
        </p:txBody>
      </p:sp>
      <p:sp>
        <p:nvSpPr>
          <p:cNvPr id="55" name="Rectángulo redondeado 54"/>
          <p:cNvSpPr/>
          <p:nvPr/>
        </p:nvSpPr>
        <p:spPr>
          <a:xfrm>
            <a:off x="1345867" y="3567589"/>
            <a:ext cx="1319954" cy="408623"/>
          </a:xfrm>
          <a:prstGeom prst="roundRect">
            <a:avLst/>
          </a:prstGeom>
          <a:solidFill>
            <a:srgbClr val="FFCCFF">
              <a:alpha val="50196"/>
            </a:srgbClr>
          </a:solidFill>
        </p:spPr>
        <p:txBody>
          <a:bodyPr wrap="square">
            <a:spAutoFit/>
          </a:bodyPr>
          <a:lstStyle/>
          <a:p>
            <a:pPr algn="ctr"/>
            <a:r>
              <a:rPr lang="es-MX" sz="900" dirty="0"/>
              <a:t>Persona mayor y mujer</a:t>
            </a:r>
          </a:p>
          <a:p>
            <a:pPr algn="ctr"/>
            <a:r>
              <a:rPr lang="es-MX" sz="900" b="1" dirty="0"/>
              <a:t>255</a:t>
            </a:r>
          </a:p>
        </p:txBody>
      </p:sp>
      <p:sp>
        <p:nvSpPr>
          <p:cNvPr id="56" name="Rectángulo redondeado 55"/>
          <p:cNvSpPr/>
          <p:nvPr/>
        </p:nvSpPr>
        <p:spPr>
          <a:xfrm>
            <a:off x="3211354" y="3537679"/>
            <a:ext cx="1385259" cy="408623"/>
          </a:xfrm>
          <a:prstGeom prst="roundRect">
            <a:avLst/>
          </a:prstGeom>
          <a:solidFill>
            <a:srgbClr val="E7E6E6">
              <a:alpha val="69804"/>
            </a:srgbClr>
          </a:solidFill>
        </p:spPr>
        <p:txBody>
          <a:bodyPr wrap="square">
            <a:spAutoFit/>
          </a:bodyPr>
          <a:lstStyle/>
          <a:p>
            <a:pPr algn="ctr"/>
            <a:r>
              <a:rPr lang="es-MX" sz="900" dirty="0"/>
              <a:t>Lésbico-gay y migrante</a:t>
            </a:r>
          </a:p>
          <a:p>
            <a:pPr algn="ctr"/>
            <a:r>
              <a:rPr lang="es-MX" sz="900" b="1" dirty="0"/>
              <a:t>218</a:t>
            </a:r>
          </a:p>
        </p:txBody>
      </p:sp>
      <p:sp>
        <p:nvSpPr>
          <p:cNvPr id="57" name="Rectángulo 56"/>
          <p:cNvSpPr/>
          <p:nvPr/>
        </p:nvSpPr>
        <p:spPr>
          <a:xfrm>
            <a:off x="4690289" y="3532975"/>
            <a:ext cx="2192785" cy="507831"/>
          </a:xfrm>
          <a:prstGeom prst="rect">
            <a:avLst/>
          </a:prstGeom>
        </p:spPr>
        <p:txBody>
          <a:bodyPr wrap="square">
            <a:spAutoFit/>
          </a:bodyPr>
          <a:lstStyle/>
          <a:p>
            <a:pPr algn="ctr"/>
            <a:r>
              <a:rPr lang="es-MX" sz="900" dirty="0"/>
              <a:t>Persona </a:t>
            </a:r>
            <a:r>
              <a:rPr lang="es-MX" sz="900" dirty="0" err="1"/>
              <a:t>afromexicana</a:t>
            </a:r>
            <a:r>
              <a:rPr lang="es-MX" sz="900" dirty="0"/>
              <a:t> y joven con licenciatura</a:t>
            </a:r>
          </a:p>
          <a:p>
            <a:pPr algn="ctr"/>
            <a:r>
              <a:rPr lang="es-MX" sz="900" b="1" dirty="0"/>
              <a:t>156</a:t>
            </a:r>
          </a:p>
        </p:txBody>
      </p:sp>
      <p:sp>
        <p:nvSpPr>
          <p:cNvPr id="58" name="Rectángulo 57"/>
          <p:cNvSpPr/>
          <p:nvPr/>
        </p:nvSpPr>
        <p:spPr>
          <a:xfrm>
            <a:off x="6716858" y="3528268"/>
            <a:ext cx="1539875" cy="507831"/>
          </a:xfrm>
          <a:prstGeom prst="rect">
            <a:avLst/>
          </a:prstGeom>
        </p:spPr>
        <p:txBody>
          <a:bodyPr wrap="square">
            <a:spAutoFit/>
          </a:bodyPr>
          <a:lstStyle/>
          <a:p>
            <a:pPr algn="ctr"/>
            <a:r>
              <a:rPr lang="es-MX" sz="900" dirty="0"/>
              <a:t>Juventud y parte de la sociedad civil</a:t>
            </a:r>
          </a:p>
          <a:p>
            <a:pPr algn="ctr"/>
            <a:r>
              <a:rPr lang="es-MX" sz="900" b="1" dirty="0"/>
              <a:t>142</a:t>
            </a:r>
          </a:p>
        </p:txBody>
      </p:sp>
      <p:sp>
        <p:nvSpPr>
          <p:cNvPr id="59" name="Rectángulo 58"/>
          <p:cNvSpPr/>
          <p:nvPr/>
        </p:nvSpPr>
        <p:spPr>
          <a:xfrm>
            <a:off x="8351549" y="3592583"/>
            <a:ext cx="1581374" cy="369332"/>
          </a:xfrm>
          <a:prstGeom prst="rect">
            <a:avLst/>
          </a:prstGeom>
        </p:spPr>
        <p:txBody>
          <a:bodyPr wrap="square">
            <a:spAutoFit/>
          </a:bodyPr>
          <a:lstStyle/>
          <a:p>
            <a:pPr algn="ctr"/>
            <a:r>
              <a:rPr lang="es-MX" sz="900" dirty="0"/>
              <a:t>Persona mayor y jubilado</a:t>
            </a:r>
          </a:p>
          <a:p>
            <a:pPr algn="ctr"/>
            <a:r>
              <a:rPr lang="es-MX" sz="900" b="1" dirty="0"/>
              <a:t>121</a:t>
            </a:r>
          </a:p>
        </p:txBody>
      </p:sp>
      <p:sp>
        <p:nvSpPr>
          <p:cNvPr id="60" name="Rectángulo 59"/>
          <p:cNvSpPr/>
          <p:nvPr/>
        </p:nvSpPr>
        <p:spPr>
          <a:xfrm>
            <a:off x="1846945" y="4271559"/>
            <a:ext cx="1736358" cy="507831"/>
          </a:xfrm>
          <a:prstGeom prst="rect">
            <a:avLst/>
          </a:prstGeom>
        </p:spPr>
        <p:txBody>
          <a:bodyPr wrap="square">
            <a:spAutoFit/>
          </a:bodyPr>
          <a:lstStyle/>
          <a:p>
            <a:pPr algn="ctr"/>
            <a:r>
              <a:rPr lang="es-MX" sz="900" dirty="0"/>
              <a:t>Persona mayor y estudios básicos</a:t>
            </a:r>
          </a:p>
          <a:p>
            <a:pPr algn="ctr"/>
            <a:r>
              <a:rPr lang="es-MX" sz="900" b="1" dirty="0"/>
              <a:t>119</a:t>
            </a:r>
          </a:p>
        </p:txBody>
      </p:sp>
      <p:sp>
        <p:nvSpPr>
          <p:cNvPr id="61" name="Rectángulo redondeado 60"/>
          <p:cNvSpPr/>
          <p:nvPr/>
        </p:nvSpPr>
        <p:spPr>
          <a:xfrm>
            <a:off x="3720313" y="4314840"/>
            <a:ext cx="1459030" cy="408623"/>
          </a:xfrm>
          <a:prstGeom prst="roundRect">
            <a:avLst/>
          </a:prstGeom>
          <a:solidFill>
            <a:srgbClr val="C40091">
              <a:alpha val="50196"/>
            </a:srgbClr>
          </a:solidFill>
        </p:spPr>
        <p:txBody>
          <a:bodyPr wrap="square">
            <a:spAutoFit/>
          </a:bodyPr>
          <a:lstStyle/>
          <a:p>
            <a:pPr algn="ctr"/>
            <a:r>
              <a:rPr lang="es-MX" sz="900" dirty="0" err="1">
                <a:solidFill>
                  <a:schemeClr val="bg1"/>
                </a:solidFill>
              </a:rPr>
              <a:t>Trans</a:t>
            </a:r>
            <a:r>
              <a:rPr lang="es-MX" sz="900" dirty="0">
                <a:solidFill>
                  <a:schemeClr val="bg1"/>
                </a:solidFill>
              </a:rPr>
              <a:t> y candidata</a:t>
            </a:r>
          </a:p>
          <a:p>
            <a:pPr algn="ctr"/>
            <a:r>
              <a:rPr lang="es-MX" sz="900" b="1" dirty="0">
                <a:solidFill>
                  <a:schemeClr val="bg1"/>
                </a:solidFill>
              </a:rPr>
              <a:t>117</a:t>
            </a:r>
          </a:p>
        </p:txBody>
      </p:sp>
      <p:sp>
        <p:nvSpPr>
          <p:cNvPr id="62" name="Rectángulo redondeado 61"/>
          <p:cNvSpPr/>
          <p:nvPr/>
        </p:nvSpPr>
        <p:spPr>
          <a:xfrm>
            <a:off x="5551806" y="4252406"/>
            <a:ext cx="1526594" cy="561856"/>
          </a:xfrm>
          <a:prstGeom prst="roundRect">
            <a:avLst/>
          </a:prstGeom>
          <a:solidFill>
            <a:srgbClr val="FFCCFF">
              <a:alpha val="50196"/>
            </a:srgbClr>
          </a:solidFill>
        </p:spPr>
        <p:txBody>
          <a:bodyPr wrap="square">
            <a:spAutoFit/>
          </a:bodyPr>
          <a:lstStyle/>
          <a:p>
            <a:pPr algn="ctr"/>
            <a:r>
              <a:rPr lang="es-MX" sz="900" dirty="0"/>
              <a:t>Persona </a:t>
            </a:r>
            <a:r>
              <a:rPr lang="es-MX" sz="900" dirty="0" err="1"/>
              <a:t>afromexicana</a:t>
            </a:r>
            <a:r>
              <a:rPr lang="es-MX" sz="900" dirty="0"/>
              <a:t> y mujer mayor y pobre</a:t>
            </a:r>
          </a:p>
          <a:p>
            <a:pPr algn="ctr"/>
            <a:r>
              <a:rPr lang="es-MX" sz="900" b="1" dirty="0"/>
              <a:t>105</a:t>
            </a:r>
          </a:p>
        </p:txBody>
      </p:sp>
      <p:sp>
        <p:nvSpPr>
          <p:cNvPr id="63" name="Rectángulo redondeado 62"/>
          <p:cNvSpPr/>
          <p:nvPr/>
        </p:nvSpPr>
        <p:spPr>
          <a:xfrm>
            <a:off x="7388652" y="4325734"/>
            <a:ext cx="894776" cy="408623"/>
          </a:xfrm>
          <a:prstGeom prst="roundRect">
            <a:avLst/>
          </a:prstGeom>
          <a:solidFill>
            <a:srgbClr val="E7E6E6">
              <a:alpha val="69804"/>
            </a:srgbClr>
          </a:solidFill>
        </p:spPr>
        <p:txBody>
          <a:bodyPr wrap="square">
            <a:spAutoFit/>
          </a:bodyPr>
          <a:lstStyle/>
          <a:p>
            <a:pPr algn="ctr"/>
            <a:r>
              <a:rPr lang="es-MX" sz="900" dirty="0"/>
              <a:t>Gay con VIH</a:t>
            </a:r>
          </a:p>
          <a:p>
            <a:pPr algn="ctr"/>
            <a:r>
              <a:rPr lang="es-MX" sz="900" b="1" dirty="0"/>
              <a:t>102</a:t>
            </a:r>
          </a:p>
        </p:txBody>
      </p:sp>
      <p:sp>
        <p:nvSpPr>
          <p:cNvPr id="64" name="Rectángulo redondeado 63"/>
          <p:cNvSpPr/>
          <p:nvPr/>
        </p:nvSpPr>
        <p:spPr>
          <a:xfrm>
            <a:off x="8669564" y="4274909"/>
            <a:ext cx="1126084" cy="408623"/>
          </a:xfrm>
          <a:prstGeom prst="roundRect">
            <a:avLst/>
          </a:prstGeom>
          <a:solidFill>
            <a:srgbClr val="E7E6E6">
              <a:alpha val="69804"/>
            </a:srgbClr>
          </a:solidFill>
        </p:spPr>
        <p:txBody>
          <a:bodyPr wrap="square">
            <a:spAutoFit/>
          </a:bodyPr>
          <a:lstStyle/>
          <a:p>
            <a:pPr algn="ctr"/>
            <a:r>
              <a:rPr lang="es-MX" sz="900" dirty="0" err="1"/>
              <a:t>Trans</a:t>
            </a:r>
            <a:r>
              <a:rPr lang="es-MX" sz="900" dirty="0"/>
              <a:t> y mujer</a:t>
            </a:r>
          </a:p>
          <a:p>
            <a:pPr algn="ctr"/>
            <a:r>
              <a:rPr lang="es-MX" sz="900" b="1" dirty="0"/>
              <a:t>101</a:t>
            </a:r>
          </a:p>
        </p:txBody>
      </p:sp>
      <p:sp>
        <p:nvSpPr>
          <p:cNvPr id="65" name="Rectángulo 64"/>
          <p:cNvSpPr/>
          <p:nvPr/>
        </p:nvSpPr>
        <p:spPr>
          <a:xfrm>
            <a:off x="1039943" y="5103101"/>
            <a:ext cx="1094843" cy="415498"/>
          </a:xfrm>
          <a:prstGeom prst="rect">
            <a:avLst/>
          </a:prstGeom>
        </p:spPr>
        <p:txBody>
          <a:bodyPr wrap="square">
            <a:spAutoFit/>
          </a:bodyPr>
          <a:lstStyle/>
          <a:p>
            <a:pPr lvl="0" algn="ctr"/>
            <a:r>
              <a:rPr lang="es-ES" sz="700" dirty="0"/>
              <a:t>Persona indígena y mayor</a:t>
            </a:r>
          </a:p>
          <a:p>
            <a:pPr lvl="0" algn="ctr"/>
            <a:r>
              <a:rPr lang="es-ES" sz="700" b="1" dirty="0"/>
              <a:t>69</a:t>
            </a:r>
          </a:p>
        </p:txBody>
      </p:sp>
      <p:sp>
        <p:nvSpPr>
          <p:cNvPr id="66" name="Rectángulo 65"/>
          <p:cNvSpPr/>
          <p:nvPr/>
        </p:nvSpPr>
        <p:spPr>
          <a:xfrm>
            <a:off x="1982986" y="5236702"/>
            <a:ext cx="1488339" cy="307777"/>
          </a:xfrm>
          <a:prstGeom prst="rect">
            <a:avLst/>
          </a:prstGeom>
        </p:spPr>
        <p:txBody>
          <a:bodyPr wrap="square">
            <a:spAutoFit/>
          </a:bodyPr>
          <a:lstStyle/>
          <a:p>
            <a:pPr lvl="0" algn="ctr"/>
            <a:r>
              <a:rPr lang="es-ES" sz="700" dirty="0"/>
              <a:t>Persona mayor y campesino</a:t>
            </a:r>
          </a:p>
          <a:p>
            <a:pPr lvl="0" algn="ctr"/>
            <a:r>
              <a:rPr lang="es-ES" sz="700" b="1" dirty="0"/>
              <a:t>63</a:t>
            </a:r>
          </a:p>
        </p:txBody>
      </p:sp>
      <p:sp>
        <p:nvSpPr>
          <p:cNvPr id="67" name="Rectángulo 66"/>
          <p:cNvSpPr/>
          <p:nvPr/>
        </p:nvSpPr>
        <p:spPr>
          <a:xfrm>
            <a:off x="3126460" y="5117218"/>
            <a:ext cx="1614371" cy="307777"/>
          </a:xfrm>
          <a:prstGeom prst="rect">
            <a:avLst/>
          </a:prstGeom>
        </p:spPr>
        <p:txBody>
          <a:bodyPr wrap="square">
            <a:spAutoFit/>
          </a:bodyPr>
          <a:lstStyle/>
          <a:p>
            <a:pPr lvl="0" algn="ctr"/>
            <a:r>
              <a:rPr lang="es-ES" sz="700" dirty="0"/>
              <a:t>Persona mayor y hombre</a:t>
            </a:r>
          </a:p>
          <a:p>
            <a:pPr lvl="0" algn="ctr"/>
            <a:r>
              <a:rPr lang="es-ES" sz="700" b="1" dirty="0"/>
              <a:t>61</a:t>
            </a:r>
          </a:p>
        </p:txBody>
      </p:sp>
      <p:sp>
        <p:nvSpPr>
          <p:cNvPr id="68" name="Rectángulo 67"/>
          <p:cNvSpPr/>
          <p:nvPr/>
        </p:nvSpPr>
        <p:spPr>
          <a:xfrm>
            <a:off x="4412478" y="5200320"/>
            <a:ext cx="1616969" cy="307777"/>
          </a:xfrm>
          <a:prstGeom prst="rect">
            <a:avLst/>
          </a:prstGeom>
        </p:spPr>
        <p:txBody>
          <a:bodyPr wrap="square">
            <a:spAutoFit/>
          </a:bodyPr>
          <a:lstStyle/>
          <a:p>
            <a:pPr lvl="0" algn="ctr"/>
            <a:r>
              <a:rPr lang="es-ES" sz="700" dirty="0"/>
              <a:t>Persona indígena y jóvenes</a:t>
            </a:r>
          </a:p>
          <a:p>
            <a:pPr lvl="0" algn="ctr"/>
            <a:r>
              <a:rPr lang="es-ES" sz="700" b="1" dirty="0"/>
              <a:t>54</a:t>
            </a:r>
          </a:p>
        </p:txBody>
      </p:sp>
      <p:sp>
        <p:nvSpPr>
          <p:cNvPr id="69" name="Rectángulo 68"/>
          <p:cNvSpPr/>
          <p:nvPr/>
        </p:nvSpPr>
        <p:spPr>
          <a:xfrm>
            <a:off x="1503165" y="5724731"/>
            <a:ext cx="1296964" cy="307777"/>
          </a:xfrm>
          <a:prstGeom prst="rect">
            <a:avLst/>
          </a:prstGeom>
        </p:spPr>
        <p:txBody>
          <a:bodyPr wrap="square">
            <a:spAutoFit/>
          </a:bodyPr>
          <a:lstStyle/>
          <a:p>
            <a:pPr lvl="0" algn="ctr"/>
            <a:r>
              <a:rPr lang="es-MX" sz="700" dirty="0"/>
              <a:t>Juventud</a:t>
            </a:r>
            <a:r>
              <a:rPr lang="es-ES" sz="700" dirty="0"/>
              <a:t> y afiliado al PRI</a:t>
            </a:r>
          </a:p>
          <a:p>
            <a:pPr lvl="0" algn="ctr"/>
            <a:r>
              <a:rPr lang="es-ES" sz="700" b="1" dirty="0"/>
              <a:t>21</a:t>
            </a:r>
          </a:p>
        </p:txBody>
      </p:sp>
      <p:sp>
        <p:nvSpPr>
          <p:cNvPr id="70" name="Rectángulo redondeado 69"/>
          <p:cNvSpPr/>
          <p:nvPr/>
        </p:nvSpPr>
        <p:spPr>
          <a:xfrm>
            <a:off x="2926319" y="5698991"/>
            <a:ext cx="1311134" cy="340519"/>
          </a:xfrm>
          <a:prstGeom prst="roundRect">
            <a:avLst/>
          </a:prstGeom>
          <a:solidFill>
            <a:srgbClr val="FFCCFF">
              <a:alpha val="50196"/>
            </a:srgbClr>
          </a:solidFill>
        </p:spPr>
        <p:txBody>
          <a:bodyPr wrap="square">
            <a:spAutoFit/>
          </a:bodyPr>
          <a:lstStyle/>
          <a:p>
            <a:pPr lvl="0" algn="ctr"/>
            <a:r>
              <a:rPr lang="es-ES" sz="700" dirty="0"/>
              <a:t>Persona indígena y mujer</a:t>
            </a:r>
          </a:p>
          <a:p>
            <a:pPr lvl="0" algn="ctr"/>
            <a:r>
              <a:rPr lang="es-ES" sz="700" b="1" dirty="0"/>
              <a:t>19</a:t>
            </a:r>
          </a:p>
        </p:txBody>
      </p:sp>
      <p:sp>
        <p:nvSpPr>
          <p:cNvPr id="71" name="Rectángulo 70"/>
          <p:cNvSpPr/>
          <p:nvPr/>
        </p:nvSpPr>
        <p:spPr>
          <a:xfrm>
            <a:off x="4363643" y="5743380"/>
            <a:ext cx="1616969" cy="307777"/>
          </a:xfrm>
          <a:prstGeom prst="rect">
            <a:avLst/>
          </a:prstGeom>
        </p:spPr>
        <p:txBody>
          <a:bodyPr wrap="square">
            <a:spAutoFit/>
          </a:bodyPr>
          <a:lstStyle/>
          <a:p>
            <a:pPr lvl="0" algn="ctr"/>
            <a:r>
              <a:rPr lang="es-ES" sz="700" dirty="0"/>
              <a:t>Persona indígena y candidatos</a:t>
            </a:r>
          </a:p>
          <a:p>
            <a:pPr lvl="0" algn="ctr"/>
            <a:r>
              <a:rPr lang="es-ES" sz="700" b="1" dirty="0"/>
              <a:t>11</a:t>
            </a:r>
          </a:p>
        </p:txBody>
      </p:sp>
      <p:sp>
        <p:nvSpPr>
          <p:cNvPr id="72" name="Rectángulo redondeado 71"/>
          <p:cNvSpPr/>
          <p:nvPr/>
        </p:nvSpPr>
        <p:spPr>
          <a:xfrm>
            <a:off x="5932315" y="5750062"/>
            <a:ext cx="1028341" cy="340519"/>
          </a:xfrm>
          <a:prstGeom prst="roundRect">
            <a:avLst/>
          </a:prstGeom>
          <a:solidFill>
            <a:srgbClr val="E7E6E6">
              <a:alpha val="69804"/>
            </a:srgbClr>
          </a:solidFill>
        </p:spPr>
        <p:txBody>
          <a:bodyPr wrap="square">
            <a:spAutoFit/>
          </a:bodyPr>
          <a:lstStyle/>
          <a:p>
            <a:pPr lvl="0" algn="ctr"/>
            <a:r>
              <a:rPr lang="es-ES" sz="700" dirty="0" err="1"/>
              <a:t>Transgénero</a:t>
            </a:r>
            <a:r>
              <a:rPr lang="es-ES" sz="700" dirty="0"/>
              <a:t> y mujer</a:t>
            </a:r>
          </a:p>
          <a:p>
            <a:pPr lvl="0" algn="ctr"/>
            <a:r>
              <a:rPr lang="es-ES" sz="700" b="1" dirty="0"/>
              <a:t>9</a:t>
            </a:r>
          </a:p>
        </p:txBody>
      </p:sp>
      <p:sp>
        <p:nvSpPr>
          <p:cNvPr id="73" name="Rectángulo 72"/>
          <p:cNvSpPr/>
          <p:nvPr/>
        </p:nvSpPr>
        <p:spPr>
          <a:xfrm>
            <a:off x="7052595" y="5743380"/>
            <a:ext cx="1616969" cy="307777"/>
          </a:xfrm>
          <a:prstGeom prst="rect">
            <a:avLst/>
          </a:prstGeom>
        </p:spPr>
        <p:txBody>
          <a:bodyPr wrap="square">
            <a:spAutoFit/>
          </a:bodyPr>
          <a:lstStyle/>
          <a:p>
            <a:pPr lvl="0" algn="ctr"/>
            <a:r>
              <a:rPr lang="es-ES" sz="700" dirty="0"/>
              <a:t>Personas con discapacidad y enfermos</a:t>
            </a:r>
          </a:p>
          <a:p>
            <a:pPr lvl="0" algn="ctr"/>
            <a:r>
              <a:rPr lang="es-ES" sz="700" b="1" dirty="0"/>
              <a:t>6</a:t>
            </a:r>
          </a:p>
        </p:txBody>
      </p:sp>
      <p:sp>
        <p:nvSpPr>
          <p:cNvPr id="74" name="Rectángulo 73"/>
          <p:cNvSpPr/>
          <p:nvPr/>
        </p:nvSpPr>
        <p:spPr>
          <a:xfrm>
            <a:off x="1139810" y="6217569"/>
            <a:ext cx="1211449" cy="415498"/>
          </a:xfrm>
          <a:prstGeom prst="rect">
            <a:avLst/>
          </a:prstGeom>
        </p:spPr>
        <p:txBody>
          <a:bodyPr wrap="square">
            <a:spAutoFit/>
          </a:bodyPr>
          <a:lstStyle/>
          <a:p>
            <a:pPr lvl="0" algn="ctr"/>
            <a:r>
              <a:rPr lang="es-ES" sz="700" dirty="0"/>
              <a:t>Personas con discapacidad y con hijos</a:t>
            </a:r>
          </a:p>
          <a:p>
            <a:pPr lvl="0" algn="ctr"/>
            <a:r>
              <a:rPr lang="es-ES" sz="700" b="1" dirty="0"/>
              <a:t>6</a:t>
            </a:r>
          </a:p>
        </p:txBody>
      </p:sp>
      <p:sp>
        <p:nvSpPr>
          <p:cNvPr id="75" name="Rectángulo 74"/>
          <p:cNvSpPr/>
          <p:nvPr/>
        </p:nvSpPr>
        <p:spPr>
          <a:xfrm>
            <a:off x="2403919" y="6366787"/>
            <a:ext cx="1304460" cy="307777"/>
          </a:xfrm>
          <a:prstGeom prst="rect">
            <a:avLst/>
          </a:prstGeom>
        </p:spPr>
        <p:txBody>
          <a:bodyPr wrap="square">
            <a:spAutoFit/>
          </a:bodyPr>
          <a:lstStyle/>
          <a:p>
            <a:pPr lvl="0" algn="ctr"/>
            <a:r>
              <a:rPr lang="es-ES" sz="700" dirty="0"/>
              <a:t>Juventudes y campesinos</a:t>
            </a:r>
          </a:p>
          <a:p>
            <a:pPr lvl="0" algn="ctr"/>
            <a:r>
              <a:rPr lang="es-ES" sz="700" b="1" dirty="0"/>
              <a:t>3</a:t>
            </a:r>
          </a:p>
        </p:txBody>
      </p:sp>
      <p:sp>
        <p:nvSpPr>
          <p:cNvPr id="76" name="Rectángulo redondeado 75"/>
          <p:cNvSpPr/>
          <p:nvPr/>
        </p:nvSpPr>
        <p:spPr>
          <a:xfrm>
            <a:off x="6009987" y="5146270"/>
            <a:ext cx="789069" cy="340519"/>
          </a:xfrm>
          <a:prstGeom prst="roundRect">
            <a:avLst/>
          </a:prstGeom>
          <a:solidFill>
            <a:srgbClr val="E7E6E6">
              <a:alpha val="69804"/>
            </a:srgbClr>
          </a:solidFill>
        </p:spPr>
        <p:txBody>
          <a:bodyPr wrap="square">
            <a:spAutoFit/>
          </a:bodyPr>
          <a:lstStyle/>
          <a:p>
            <a:pPr lvl="0" algn="ctr"/>
            <a:r>
              <a:rPr lang="es-ES" sz="700" dirty="0" err="1"/>
              <a:t>Trans</a:t>
            </a:r>
            <a:r>
              <a:rPr lang="es-ES" sz="700" dirty="0"/>
              <a:t> con VIH</a:t>
            </a:r>
          </a:p>
          <a:p>
            <a:pPr lvl="0" algn="ctr"/>
            <a:r>
              <a:rPr lang="es-ES" sz="700" b="1" dirty="0"/>
              <a:t>47</a:t>
            </a:r>
          </a:p>
        </p:txBody>
      </p:sp>
      <p:sp>
        <p:nvSpPr>
          <p:cNvPr id="77" name="Rectángulo redondeado 76"/>
          <p:cNvSpPr/>
          <p:nvPr/>
        </p:nvSpPr>
        <p:spPr>
          <a:xfrm>
            <a:off x="7144491" y="5131269"/>
            <a:ext cx="809000" cy="340519"/>
          </a:xfrm>
          <a:prstGeom prst="roundRect">
            <a:avLst/>
          </a:prstGeom>
          <a:solidFill>
            <a:srgbClr val="FFCCFF">
              <a:alpha val="50196"/>
            </a:srgbClr>
          </a:solidFill>
        </p:spPr>
        <p:txBody>
          <a:bodyPr wrap="square">
            <a:spAutoFit/>
          </a:bodyPr>
          <a:lstStyle/>
          <a:p>
            <a:pPr lvl="0" algn="ctr"/>
            <a:r>
              <a:rPr lang="es-ES" sz="700" dirty="0"/>
              <a:t>Joven y mujer</a:t>
            </a:r>
          </a:p>
          <a:p>
            <a:pPr lvl="0" algn="ctr"/>
            <a:r>
              <a:rPr lang="es-ES" sz="700" b="1" dirty="0"/>
              <a:t>27</a:t>
            </a:r>
          </a:p>
        </p:txBody>
      </p:sp>
      <p:sp>
        <p:nvSpPr>
          <p:cNvPr id="78" name="Rectángulo 77"/>
          <p:cNvSpPr/>
          <p:nvPr/>
        </p:nvSpPr>
        <p:spPr>
          <a:xfrm>
            <a:off x="3769237" y="6251538"/>
            <a:ext cx="1426550" cy="415498"/>
          </a:xfrm>
          <a:prstGeom prst="rect">
            <a:avLst/>
          </a:prstGeom>
        </p:spPr>
        <p:txBody>
          <a:bodyPr wrap="square">
            <a:spAutoFit/>
          </a:bodyPr>
          <a:lstStyle/>
          <a:p>
            <a:pPr lvl="0" algn="ctr"/>
            <a:r>
              <a:rPr lang="es-ES" sz="700" dirty="0"/>
              <a:t>Persona </a:t>
            </a:r>
            <a:r>
              <a:rPr lang="es-ES" sz="700" dirty="0" err="1"/>
              <a:t>afromexicana</a:t>
            </a:r>
            <a:r>
              <a:rPr lang="es-ES" sz="700" dirty="0"/>
              <a:t> y perteneciente a la sociedad civil</a:t>
            </a:r>
          </a:p>
          <a:p>
            <a:pPr lvl="0" algn="ctr"/>
            <a:r>
              <a:rPr lang="es-ES" sz="700" b="1" dirty="0"/>
              <a:t>3</a:t>
            </a:r>
          </a:p>
        </p:txBody>
      </p:sp>
      <p:sp>
        <p:nvSpPr>
          <p:cNvPr id="79" name="Rectángulo redondeado 78"/>
          <p:cNvSpPr/>
          <p:nvPr/>
        </p:nvSpPr>
        <p:spPr>
          <a:xfrm>
            <a:off x="5274305" y="6281672"/>
            <a:ext cx="913006" cy="408623"/>
          </a:xfrm>
          <a:prstGeom prst="roundRect">
            <a:avLst/>
          </a:prstGeom>
          <a:solidFill>
            <a:srgbClr val="C40091">
              <a:alpha val="50196"/>
            </a:srgbClr>
          </a:solidFill>
        </p:spPr>
        <p:txBody>
          <a:bodyPr wrap="square">
            <a:spAutoFit/>
          </a:bodyPr>
          <a:lstStyle/>
          <a:p>
            <a:pPr algn="ctr"/>
            <a:r>
              <a:rPr lang="es-MX" sz="600" dirty="0">
                <a:solidFill>
                  <a:schemeClr val="bg1"/>
                </a:solidFill>
              </a:rPr>
              <a:t>Persona indígena y candidata Senado</a:t>
            </a:r>
          </a:p>
          <a:p>
            <a:pPr algn="ctr"/>
            <a:r>
              <a:rPr lang="es-MX" sz="600" b="1" dirty="0">
                <a:solidFill>
                  <a:schemeClr val="bg1"/>
                </a:solidFill>
              </a:rPr>
              <a:t>2</a:t>
            </a:r>
          </a:p>
        </p:txBody>
      </p:sp>
      <p:sp>
        <p:nvSpPr>
          <p:cNvPr id="80" name="Rectángulo redondeado 79"/>
          <p:cNvSpPr/>
          <p:nvPr/>
        </p:nvSpPr>
        <p:spPr>
          <a:xfrm>
            <a:off x="6497792" y="6314430"/>
            <a:ext cx="640613" cy="306467"/>
          </a:xfrm>
          <a:prstGeom prst="roundRect">
            <a:avLst/>
          </a:prstGeom>
          <a:solidFill>
            <a:srgbClr val="E7E6E6">
              <a:alpha val="69804"/>
            </a:srgbClr>
          </a:solidFill>
        </p:spPr>
        <p:txBody>
          <a:bodyPr wrap="none">
            <a:spAutoFit/>
          </a:bodyPr>
          <a:lstStyle/>
          <a:p>
            <a:pPr algn="ctr"/>
            <a:r>
              <a:rPr lang="es-MX" sz="600" dirty="0" err="1"/>
              <a:t>Trans</a:t>
            </a:r>
            <a:r>
              <a:rPr lang="es-MX" sz="600" dirty="0"/>
              <a:t> y mujer</a:t>
            </a:r>
          </a:p>
          <a:p>
            <a:pPr algn="ctr"/>
            <a:r>
              <a:rPr lang="es-MX" sz="600" dirty="0"/>
              <a:t>2</a:t>
            </a:r>
          </a:p>
        </p:txBody>
      </p:sp>
      <p:sp>
        <p:nvSpPr>
          <p:cNvPr id="81" name="Rectángulo 80"/>
          <p:cNvSpPr/>
          <p:nvPr/>
        </p:nvSpPr>
        <p:spPr>
          <a:xfrm>
            <a:off x="7423438" y="6298157"/>
            <a:ext cx="825203" cy="369332"/>
          </a:xfrm>
          <a:prstGeom prst="rect">
            <a:avLst/>
          </a:prstGeom>
        </p:spPr>
        <p:txBody>
          <a:bodyPr wrap="square">
            <a:spAutoFit/>
          </a:bodyPr>
          <a:lstStyle/>
          <a:p>
            <a:pPr algn="ctr"/>
            <a:r>
              <a:rPr lang="es-MX" sz="600" dirty="0"/>
              <a:t>Persona indígena y campesino</a:t>
            </a:r>
          </a:p>
          <a:p>
            <a:pPr algn="ctr"/>
            <a:r>
              <a:rPr lang="es-MX" sz="600" b="1" dirty="0"/>
              <a:t>1</a:t>
            </a:r>
          </a:p>
        </p:txBody>
      </p:sp>
      <p:sp>
        <p:nvSpPr>
          <p:cNvPr id="95" name="CuadroTexto 94"/>
          <p:cNvSpPr txBox="1"/>
          <p:nvPr/>
        </p:nvSpPr>
        <p:spPr>
          <a:xfrm>
            <a:off x="11113570" y="2867684"/>
            <a:ext cx="1396538" cy="1169551"/>
          </a:xfrm>
          <a:prstGeom prst="rect">
            <a:avLst/>
          </a:prstGeom>
          <a:noFill/>
        </p:spPr>
        <p:txBody>
          <a:bodyPr wrap="square" rtlCol="0">
            <a:spAutoFit/>
          </a:bodyPr>
          <a:lstStyle/>
          <a:p>
            <a:r>
              <a:rPr lang="es-MX" sz="1400" dirty="0"/>
              <a:t>Candidatas</a:t>
            </a:r>
          </a:p>
          <a:p>
            <a:endParaRPr lang="es-MX" sz="1400" dirty="0"/>
          </a:p>
          <a:p>
            <a:r>
              <a:rPr lang="es-MX" sz="1400" dirty="0"/>
              <a:t>Mujeres</a:t>
            </a:r>
          </a:p>
          <a:p>
            <a:endParaRPr lang="es-MX" sz="1400" dirty="0"/>
          </a:p>
          <a:p>
            <a:r>
              <a:rPr lang="es-MX" sz="1400" dirty="0"/>
              <a:t>LGBTTTIQ</a:t>
            </a:r>
          </a:p>
        </p:txBody>
      </p:sp>
      <p:sp>
        <p:nvSpPr>
          <p:cNvPr id="97" name="Rectángulo redondeado 96"/>
          <p:cNvSpPr/>
          <p:nvPr/>
        </p:nvSpPr>
        <p:spPr>
          <a:xfrm>
            <a:off x="11011693" y="2980562"/>
            <a:ext cx="141317" cy="102481"/>
          </a:xfrm>
          <a:prstGeom prst="roundRect">
            <a:avLst/>
          </a:prstGeom>
          <a:solidFill>
            <a:srgbClr val="C4009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8" name="Rectángulo redondeado 97"/>
          <p:cNvSpPr/>
          <p:nvPr/>
        </p:nvSpPr>
        <p:spPr>
          <a:xfrm>
            <a:off x="11011692" y="3400341"/>
            <a:ext cx="141317" cy="102481"/>
          </a:xfrm>
          <a:prstGeom prst="roundRect">
            <a:avLst/>
          </a:prstGeom>
          <a:solidFill>
            <a:srgbClr val="FFCC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9" name="Rectángulo redondeado 98"/>
          <p:cNvSpPr/>
          <p:nvPr/>
        </p:nvSpPr>
        <p:spPr>
          <a:xfrm>
            <a:off x="11011691" y="3819858"/>
            <a:ext cx="141317" cy="102481"/>
          </a:xfrm>
          <a:prstGeom prst="roundRect">
            <a:avLst/>
          </a:prstGeom>
          <a:solidFill>
            <a:srgbClr val="E7E6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1" name="Conector recto 100"/>
          <p:cNvCxnSpPr/>
          <p:nvPr/>
        </p:nvCxnSpPr>
        <p:spPr>
          <a:xfrm>
            <a:off x="851011" y="999440"/>
            <a:ext cx="27313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Conector recto 101"/>
          <p:cNvCxnSpPr/>
          <p:nvPr/>
        </p:nvCxnSpPr>
        <p:spPr>
          <a:xfrm>
            <a:off x="844310" y="2315279"/>
            <a:ext cx="27313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Conector recto 102"/>
          <p:cNvCxnSpPr/>
          <p:nvPr/>
        </p:nvCxnSpPr>
        <p:spPr>
          <a:xfrm>
            <a:off x="851011" y="3967610"/>
            <a:ext cx="27313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Conector recto 103"/>
          <p:cNvCxnSpPr/>
          <p:nvPr/>
        </p:nvCxnSpPr>
        <p:spPr>
          <a:xfrm>
            <a:off x="844309" y="5937235"/>
            <a:ext cx="27313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2" name="CuadroTexto 81"/>
          <p:cNvSpPr txBox="1"/>
          <p:nvPr/>
        </p:nvSpPr>
        <p:spPr>
          <a:xfrm>
            <a:off x="9380267" y="6366787"/>
            <a:ext cx="2734887" cy="461665"/>
          </a:xfrm>
          <a:prstGeom prst="rect">
            <a:avLst/>
          </a:prstGeom>
          <a:noFill/>
        </p:spPr>
        <p:txBody>
          <a:bodyPr wrap="square" rtlCol="0">
            <a:spAutoFit/>
          </a:bodyPr>
          <a:lstStyle/>
          <a:p>
            <a:pPr algn="r"/>
            <a:r>
              <a:rPr lang="es-MX" sz="2400" b="1" dirty="0">
                <a:solidFill>
                  <a:srgbClr val="B80088"/>
                </a:solidFill>
              </a:rPr>
              <a:t>Intersecciones</a:t>
            </a:r>
          </a:p>
        </p:txBody>
      </p:sp>
    </p:spTree>
    <p:extLst>
      <p:ext uri="{BB962C8B-B14F-4D97-AF65-F5344CB8AC3E}">
        <p14:creationId xmlns:p14="http://schemas.microsoft.com/office/powerpoint/2010/main" val="3456472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Gráfico 10"/>
          <p:cNvGraphicFramePr>
            <a:graphicFrameLocks/>
          </p:cNvGraphicFramePr>
          <p:nvPr>
            <p:extLst>
              <p:ext uri="{D42A27DB-BD31-4B8C-83A1-F6EECF244321}">
                <p14:modId xmlns:p14="http://schemas.microsoft.com/office/powerpoint/2010/main" val="2576644404"/>
              </p:ext>
            </p:extLst>
          </p:nvPr>
        </p:nvGraphicFramePr>
        <p:xfrm>
          <a:off x="719758" y="4728485"/>
          <a:ext cx="4833784" cy="20514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áfico 12"/>
          <p:cNvGraphicFramePr>
            <a:graphicFrameLocks/>
          </p:cNvGraphicFramePr>
          <p:nvPr>
            <p:extLst>
              <p:ext uri="{D42A27DB-BD31-4B8C-83A1-F6EECF244321}">
                <p14:modId xmlns:p14="http://schemas.microsoft.com/office/powerpoint/2010/main" val="197385846"/>
              </p:ext>
            </p:extLst>
          </p:nvPr>
        </p:nvGraphicFramePr>
        <p:xfrm>
          <a:off x="6488167" y="4655285"/>
          <a:ext cx="4834800" cy="21246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áfico 13"/>
          <p:cNvGraphicFramePr>
            <a:graphicFrameLocks/>
          </p:cNvGraphicFramePr>
          <p:nvPr>
            <p:extLst>
              <p:ext uri="{D42A27DB-BD31-4B8C-83A1-F6EECF244321}">
                <p14:modId xmlns:p14="http://schemas.microsoft.com/office/powerpoint/2010/main" val="96765472"/>
              </p:ext>
            </p:extLst>
          </p:nvPr>
        </p:nvGraphicFramePr>
        <p:xfrm>
          <a:off x="6679890" y="125500"/>
          <a:ext cx="4367011" cy="3614910"/>
        </p:xfrm>
        <a:graphic>
          <a:graphicData uri="http://schemas.openxmlformats.org/drawingml/2006/chart">
            <c:chart xmlns:c="http://schemas.openxmlformats.org/drawingml/2006/chart" xmlns:r="http://schemas.openxmlformats.org/officeDocument/2006/relationships" r:id="rId4"/>
          </a:graphicData>
        </a:graphic>
      </p:graphicFrame>
      <p:sp>
        <p:nvSpPr>
          <p:cNvPr id="91" name="CuadroTexto 90"/>
          <p:cNvSpPr txBox="1"/>
          <p:nvPr/>
        </p:nvSpPr>
        <p:spPr>
          <a:xfrm>
            <a:off x="89252" y="3907551"/>
            <a:ext cx="5978417" cy="646331"/>
          </a:xfrm>
          <a:prstGeom prst="rect">
            <a:avLst/>
          </a:prstGeom>
          <a:noFill/>
        </p:spPr>
        <p:txBody>
          <a:bodyPr wrap="square" rtlCol="0">
            <a:spAutoFit/>
          </a:bodyPr>
          <a:lstStyle/>
          <a:p>
            <a:pPr algn="just"/>
            <a:r>
              <a:rPr lang="es-MX" sz="1600" dirty="0"/>
              <a:t>En la mayoría de los casos la discriminación </a:t>
            </a:r>
            <a:r>
              <a:rPr lang="es-MX" b="1" dirty="0">
                <a:solidFill>
                  <a:schemeClr val="tx1">
                    <a:lumMod val="50000"/>
                    <a:lumOff val="50000"/>
                  </a:schemeClr>
                </a:solidFill>
              </a:rPr>
              <a:t>aumenta </a:t>
            </a:r>
            <a:r>
              <a:rPr lang="es-MX" sz="1600" dirty="0"/>
              <a:t>cuando, </a:t>
            </a:r>
            <a:r>
              <a:rPr lang="es-MX" sz="1600" b="1" dirty="0"/>
              <a:t>además</a:t>
            </a:r>
            <a:r>
              <a:rPr lang="es-MX" sz="1600" dirty="0"/>
              <a:t>, la persona es </a:t>
            </a:r>
            <a:r>
              <a:rPr lang="es-MX" b="1" dirty="0">
                <a:solidFill>
                  <a:srgbClr val="C0008E"/>
                </a:solidFill>
              </a:rPr>
              <a:t>candidata.</a:t>
            </a:r>
            <a:endParaRPr lang="es-MX" sz="1600" dirty="0"/>
          </a:p>
        </p:txBody>
      </p:sp>
      <p:sp>
        <p:nvSpPr>
          <p:cNvPr id="104" name="CuadroTexto 103"/>
          <p:cNvSpPr txBox="1"/>
          <p:nvPr/>
        </p:nvSpPr>
        <p:spPr>
          <a:xfrm>
            <a:off x="134276" y="160532"/>
            <a:ext cx="6581467" cy="400110"/>
          </a:xfrm>
          <a:prstGeom prst="rect">
            <a:avLst/>
          </a:prstGeom>
          <a:noFill/>
        </p:spPr>
        <p:txBody>
          <a:bodyPr wrap="square" rtlCol="0">
            <a:spAutoFit/>
          </a:bodyPr>
          <a:lstStyle/>
          <a:p>
            <a:r>
              <a:rPr lang="es-MX" sz="2000" b="1" dirty="0">
                <a:solidFill>
                  <a:schemeClr val="bg1">
                    <a:lumMod val="50000"/>
                  </a:schemeClr>
                </a:solidFill>
              </a:rPr>
              <a:t>La discriminación contra las candidatas</a:t>
            </a:r>
          </a:p>
        </p:txBody>
      </p:sp>
      <p:graphicFrame>
        <p:nvGraphicFramePr>
          <p:cNvPr id="30" name="Gráfico 29"/>
          <p:cNvGraphicFramePr/>
          <p:nvPr>
            <p:extLst>
              <p:ext uri="{D42A27DB-BD31-4B8C-83A1-F6EECF244321}">
                <p14:modId xmlns:p14="http://schemas.microsoft.com/office/powerpoint/2010/main" val="1072141923"/>
              </p:ext>
            </p:extLst>
          </p:nvPr>
        </p:nvGraphicFramePr>
        <p:xfrm>
          <a:off x="1296478" y="735245"/>
          <a:ext cx="4257064" cy="292954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2652007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4">
    <wetp:webextensionref xmlns:r="http://schemas.openxmlformats.org/officeDocument/2006/relationships" r:id="rId1"/>
  </wetp:taskpane>
  <wetp:taskpane dockstate="right" visibility="0" width="350" row="5">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6A82CB2E-3C0D-4C99-8073-89C2DAD1CA48}">
  <we:reference id="wa104374368" version="1.0.0.0" store="es-ES" storeType="OMEX"/>
  <we:alternateReferences>
    <we:reference id="WA104374368" version="1.0.0.0" store="WA104374368"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CBAE55DB-33BB-474F-83D4-9ED1F034AA73}">
  <we:reference id="wa104380645" version="1.0.0.0" store="es-ES" storeType="OMEX"/>
  <we:alternateReferences>
    <we:reference id="WA104380645" version="1.0.0.0" store="WA104380645"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4393</TotalTime>
  <Words>1132</Words>
  <Application>Microsoft Office PowerPoint</Application>
  <PresentationFormat>Panorámica</PresentationFormat>
  <Paragraphs>274</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Calibri</vt:lpstr>
      <vt:lpstr>Calibri Light</vt:lpstr>
      <vt:lpstr>Courier New</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saccncs03@ine.mx</dc:creator>
  <cp:lastModifiedBy>LOPEZ BARTHEL MARIANA</cp:lastModifiedBy>
  <cp:revision>420</cp:revision>
  <cp:lastPrinted>2019-06-13T23:20:25Z</cp:lastPrinted>
  <dcterms:created xsi:type="dcterms:W3CDTF">2019-06-10T17:07:32Z</dcterms:created>
  <dcterms:modified xsi:type="dcterms:W3CDTF">2019-06-19T22:50:01Z</dcterms:modified>
</cp:coreProperties>
</file>