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5" r:id="rId5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721953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0466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3010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1346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2604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1244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597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4207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5125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8702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49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3800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9034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0275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3628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441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103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0BBAD3D-7A80-4CD2-B136-72FB897C9703}" type="datetimeFigureOut">
              <a:rPr lang="es-MX" smtClean="0"/>
              <a:t>20/08/2019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7630F93-E563-42F6-BBA2-EFB2583621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2853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 txBox="1">
            <a:spLocks/>
          </p:cNvSpPr>
          <p:nvPr/>
        </p:nvSpPr>
        <p:spPr>
          <a:xfrm>
            <a:off x="1815148" y="2319775"/>
            <a:ext cx="6232130" cy="1300756"/>
          </a:xfrm>
          <a:prstGeom prst="rect">
            <a:avLst/>
          </a:prstGeom>
          <a:noFill/>
          <a:ln w="19050"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4000" b="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105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PROTOCOLO PARA LA ACTUACIÓN FRENTE A CASOS DE TRÁMITES Y REGISTROS IDENTIFICADOS CON IRREGULARIDADES EN LOS MÓDULOS DE ATENCIÓN CIUDADANA”  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607" y="533005"/>
            <a:ext cx="1735865" cy="8231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128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866941" y="842504"/>
            <a:ext cx="55031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 Casos analizados </a:t>
            </a:r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en el mes de julio de 2019</a:t>
            </a:r>
          </a:p>
        </p:txBody>
      </p:sp>
      <p:pic>
        <p:nvPicPr>
          <p:cNvPr id="8" name="Imagen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804" y="388893"/>
            <a:ext cx="1437807" cy="653257"/>
          </a:xfrm>
          <a:prstGeom prst="rect">
            <a:avLst/>
          </a:prstGeom>
          <a:noFill/>
        </p:spPr>
      </p:pic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053840"/>
              </p:ext>
            </p:extLst>
          </p:nvPr>
        </p:nvGraphicFramePr>
        <p:xfrm>
          <a:off x="2930692" y="4062566"/>
          <a:ext cx="3753732" cy="1258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96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4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8433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 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99" marR="21699" marT="10850" marB="108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Total  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99" marR="21699" marT="10850" marB="1085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889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Módulos</a:t>
                      </a:r>
                      <a:r>
                        <a:rPr lang="es-MX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Atención Ciudadana involucrados 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99" marR="21699" marT="10850" marB="108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99" marR="21699" marT="10850" marB="1085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071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Funcionarios involucrados 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99" marR="21699" marT="10850" marB="108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99" marR="21699" marT="10850" marB="1085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845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Trámites involucrados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99" marR="21699" marT="10850" marB="108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699" marR="21699" marT="10850" marB="1085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50353"/>
              </p:ext>
            </p:extLst>
          </p:nvPr>
        </p:nvGraphicFramePr>
        <p:xfrm>
          <a:off x="2067074" y="3340890"/>
          <a:ext cx="3029724" cy="4429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29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u="none" strike="noStrike" dirty="0" smtClean="0">
                          <a:effectLst/>
                        </a:rPr>
                        <a:t>FEDE</a:t>
                      </a:r>
                      <a:r>
                        <a:rPr lang="es-MX" sz="800" u="none" strike="noStrike" dirty="0" smtClean="0">
                          <a:effectLst/>
                        </a:rPr>
                        <a:t>-</a:t>
                      </a:r>
                      <a:r>
                        <a:rPr lang="es-MX" sz="800" u="none" strike="noStrike" dirty="0">
                          <a:effectLst/>
                        </a:rPr>
                        <a:t>. Fiscalía Especializada </a:t>
                      </a:r>
                      <a:r>
                        <a:rPr lang="es-MX" sz="800" u="none" strike="noStrike" dirty="0" smtClean="0">
                          <a:effectLst/>
                        </a:rPr>
                        <a:t>en</a:t>
                      </a:r>
                      <a:r>
                        <a:rPr lang="es-MX" sz="800" u="none" strike="noStrike" baseline="0" dirty="0" smtClean="0">
                          <a:effectLst/>
                        </a:rPr>
                        <a:t> </a:t>
                      </a:r>
                      <a:r>
                        <a:rPr lang="es-MX" sz="800" u="none" strike="noStrike" dirty="0" smtClean="0">
                          <a:effectLst/>
                        </a:rPr>
                        <a:t>Delitos </a:t>
                      </a:r>
                      <a:r>
                        <a:rPr lang="es-MX" sz="800" u="none" strike="noStrike" dirty="0">
                          <a:effectLst/>
                        </a:rPr>
                        <a:t>Electorales.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DJ</a:t>
                      </a:r>
                      <a:r>
                        <a:rPr lang="es-MX" sz="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-.</a:t>
                      </a:r>
                      <a:r>
                        <a:rPr lang="es-MX" sz="8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Dirección Jurídica del Instituto Nacional Electoral.</a:t>
                      </a:r>
                      <a:endParaRPr lang="es-MX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u="none" strike="noStrike" dirty="0">
                          <a:effectLst/>
                        </a:rPr>
                        <a:t>DERFE</a:t>
                      </a:r>
                      <a:r>
                        <a:rPr lang="es-MX" sz="800" u="none" strike="noStrike" dirty="0">
                          <a:effectLst/>
                        </a:rPr>
                        <a:t>.- Dirección Ejecutiva del Registro Federal de Electores.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347092"/>
              </p:ext>
            </p:extLst>
          </p:nvPr>
        </p:nvGraphicFramePr>
        <p:xfrm>
          <a:off x="2067074" y="1603892"/>
          <a:ext cx="5102836" cy="10755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55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9497">
                  <a:extLst>
                    <a:ext uri="{9D8B030D-6E8A-4147-A177-3AD203B41FA5}">
                      <a16:colId xmlns:a16="http://schemas.microsoft.com/office/drawing/2014/main" val="724717210"/>
                    </a:ext>
                  </a:extLst>
                </a:gridCol>
                <a:gridCol w="23179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84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534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Información </a:t>
                      </a:r>
                      <a:r>
                        <a:rPr lang="es-MX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 </a:t>
                      </a:r>
                      <a:r>
                        <a:rPr lang="es-MX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expediente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Acciones realizadas por la Dirección Jurídica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de trámites identificados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5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Cons.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Funcionarios Involucrados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68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 de México</a:t>
                      </a: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Pendiente</a:t>
                      </a:r>
                      <a:r>
                        <a:rPr lang="es-MX" sz="9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Observaciones por la DJ</a:t>
                      </a:r>
                      <a:endParaRPr lang="es-MX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extLst>
                  <a:ext uri="{0D108BD9-81ED-4DB2-BD59-A6C34878D82A}">
                    <a16:rowId xmlns:a16="http://schemas.microsoft.com/office/drawing/2014/main" val="3614858734"/>
                  </a:ext>
                </a:extLst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623697"/>
              </p:ext>
            </p:extLst>
          </p:nvPr>
        </p:nvGraphicFramePr>
        <p:xfrm>
          <a:off x="2067075" y="5599567"/>
          <a:ext cx="5098496" cy="464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98496">
                  <a:extLst>
                    <a:ext uri="{9D8B030D-6E8A-4147-A177-3AD203B41FA5}">
                      <a16:colId xmlns:a16="http://schemas.microsoft.com/office/drawing/2014/main" val="3229380000"/>
                    </a:ext>
                  </a:extLst>
                </a:gridCol>
              </a:tblGrid>
              <a:tr h="281760">
                <a:tc>
                  <a:txBody>
                    <a:bodyPr/>
                    <a:lstStyle/>
                    <a:p>
                      <a:pPr algn="just" fontAlgn="b"/>
                      <a:r>
                        <a:rPr lang="es-MX" sz="1000" b="0" u="none" strike="noStrike" dirty="0" smtClean="0">
                          <a:effectLst/>
                        </a:rPr>
                        <a:t>Durante el mes que se reporta,</a:t>
                      </a:r>
                      <a:r>
                        <a:rPr lang="es-MX" sz="1000" b="0" u="none" strike="noStrike" baseline="0" dirty="0" smtClean="0">
                          <a:effectLst/>
                        </a:rPr>
                        <a:t> se han atendido diversos requerimientos de la Fiscalía Especializada en Delitos Electores y de la Dirección Jurídica, relacionados con los Protocolos reportados durante el año 2018.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99153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903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21723" y="1175811"/>
            <a:ext cx="7124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b) </a:t>
            </a:r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Asuntos en análisis para integración de expediente para próximo envío</a:t>
            </a:r>
            <a:endParaRPr lang="es-MX" sz="11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117" y="421444"/>
            <a:ext cx="1380142" cy="705731"/>
          </a:xfrm>
          <a:prstGeom prst="rect">
            <a:avLst/>
          </a:prstGeom>
          <a:noFill/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023035"/>
              </p:ext>
            </p:extLst>
          </p:nvPr>
        </p:nvGraphicFramePr>
        <p:xfrm>
          <a:off x="3672343" y="1872843"/>
          <a:ext cx="2301282" cy="12413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1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10215">
                <a:tc>
                  <a:txBody>
                    <a:bodyPr/>
                    <a:lstStyle/>
                    <a:p>
                      <a:pPr algn="just" fontAlgn="b"/>
                      <a:r>
                        <a:rPr lang="es-MX" sz="9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de Módulos involucrados: </a:t>
                      </a:r>
                      <a:r>
                        <a:rPr lang="es-MX" sz="9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fontAlgn="b"/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fontAlgn="b"/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de Funcionarios involucrados: </a:t>
                      </a:r>
                      <a:r>
                        <a:rPr lang="es-MX" sz="9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fontAlgn="b"/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fontAlgn="b"/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Funcionarios Activos: </a:t>
                      </a:r>
                      <a:r>
                        <a:rPr lang="es-MX" sz="9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fontAlgn="b"/>
                      <a:endParaRPr lang="es-MX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fontAlgn="b"/>
                      <a:r>
                        <a:rPr lang="es-MX" sz="9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</a:t>
                      </a:r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Funcionarios </a:t>
                      </a:r>
                      <a:r>
                        <a:rPr lang="es-MX" sz="9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Inactivos: 0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fontAlgn="b"/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fontAlgn="b"/>
                      <a:r>
                        <a:rPr lang="es-MX" sz="9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Aproximado de trámites involucrados: </a:t>
                      </a:r>
                      <a:r>
                        <a:rPr lang="es-MX" sz="9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99" marR="6899" marT="6899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947185"/>
              </p:ext>
            </p:extLst>
          </p:nvPr>
        </p:nvGraphicFramePr>
        <p:xfrm>
          <a:off x="3445853" y="3669375"/>
          <a:ext cx="2754262" cy="1325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7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4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86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Entidad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Número de módulos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312">
                <a:tc>
                  <a:txBody>
                    <a:bodyPr/>
                    <a:lstStyle/>
                    <a:p>
                      <a:pPr algn="ctr" fontAlgn="b"/>
                      <a:endParaRPr lang="es-MX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Ciudad</a:t>
                      </a:r>
                      <a:r>
                        <a:rPr lang="es-MX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México</a:t>
                      </a:r>
                      <a:endParaRPr lang="es-MX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endParaRPr lang="es-MX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  <a:p>
                      <a:pPr algn="ctr" fontAlgn="b"/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649507725"/>
                  </a:ext>
                </a:extLst>
              </a:tr>
              <a:tr h="296694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</a:t>
                      </a:r>
                      <a:r>
                        <a:rPr lang="es-MX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México</a:t>
                      </a:r>
                      <a:endParaRPr lang="es-MX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288277620"/>
                  </a:ext>
                </a:extLst>
              </a:tr>
              <a:tr h="201562">
                <a:tc>
                  <a:txBody>
                    <a:bodyPr/>
                    <a:lstStyle/>
                    <a:p>
                      <a:pPr algn="ctr" fontAlgn="b"/>
                      <a:endParaRPr lang="es-MX" sz="900" b="1" u="none" strike="noStrike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s-MX" sz="9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82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61498" y="607875"/>
            <a:ext cx="60682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Casos detectados en el año </a:t>
            </a:r>
            <a:r>
              <a:rPr lang="es-MX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MX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Acumulado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138752"/>
              </p:ext>
            </p:extLst>
          </p:nvPr>
        </p:nvGraphicFramePr>
        <p:xfrm>
          <a:off x="1600200" y="1368044"/>
          <a:ext cx="6229589" cy="34608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9705">
                  <a:extLst>
                    <a:ext uri="{9D8B030D-6E8A-4147-A177-3AD203B41FA5}">
                      <a16:colId xmlns:a16="http://schemas.microsoft.com/office/drawing/2014/main" val="3750903629"/>
                    </a:ext>
                  </a:extLst>
                </a:gridCol>
                <a:gridCol w="1058779">
                  <a:extLst>
                    <a:ext uri="{9D8B030D-6E8A-4147-A177-3AD203B41FA5}">
                      <a16:colId xmlns:a16="http://schemas.microsoft.com/office/drawing/2014/main" val="1344737042"/>
                    </a:ext>
                  </a:extLst>
                </a:gridCol>
                <a:gridCol w="895041">
                  <a:extLst>
                    <a:ext uri="{9D8B030D-6E8A-4147-A177-3AD203B41FA5}">
                      <a16:colId xmlns:a16="http://schemas.microsoft.com/office/drawing/2014/main" val="962857402"/>
                    </a:ext>
                  </a:extLst>
                </a:gridCol>
                <a:gridCol w="2832817">
                  <a:extLst>
                    <a:ext uri="{9D8B030D-6E8A-4147-A177-3AD203B41FA5}">
                      <a16:colId xmlns:a16="http://schemas.microsoft.com/office/drawing/2014/main" val="509172849"/>
                    </a:ext>
                  </a:extLst>
                </a:gridCol>
                <a:gridCol w="793247">
                  <a:extLst>
                    <a:ext uri="{9D8B030D-6E8A-4147-A177-3AD203B41FA5}">
                      <a16:colId xmlns:a16="http://schemas.microsoft.com/office/drawing/2014/main" val="3396842142"/>
                    </a:ext>
                  </a:extLst>
                </a:gridCol>
              </a:tblGrid>
              <a:tr h="17994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Información </a:t>
                      </a:r>
                      <a:r>
                        <a:rPr lang="es-MX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 </a:t>
                      </a:r>
                      <a:r>
                        <a:rPr lang="es-MX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expediente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Acciones realizadas por la Dirección Jurídica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de trámites identificados 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extLst>
                  <a:ext uri="{0D108BD9-81ED-4DB2-BD59-A6C34878D82A}">
                    <a16:rowId xmlns:a16="http://schemas.microsoft.com/office/drawing/2014/main" val="928242636"/>
                  </a:ext>
                </a:extLst>
              </a:tr>
              <a:tr h="53107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Cons.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Funcionarios Involucrados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01" marR="3801" marT="3801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853186"/>
                  </a:ext>
                </a:extLst>
              </a:tr>
              <a:tr h="50262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06" marR="1606" marT="16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Jalisco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</a:t>
                      </a:r>
                      <a:r>
                        <a:rPr lang="es-MX" sz="900" b="0" i="0" u="none" strike="noStrike" baseline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 presentó </a:t>
                      </a:r>
                      <a:r>
                        <a:rPr lang="es-MX" sz="9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denuncia en contra de la funcionaria y 32 ciudadanos.</a:t>
                      </a:r>
                      <a:endParaRPr lang="es-MX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s-MX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extLst>
                  <a:ext uri="{0D108BD9-81ED-4DB2-BD59-A6C34878D82A}">
                    <a16:rowId xmlns:a16="http://schemas.microsoft.com/office/drawing/2014/main" val="1261570555"/>
                  </a:ext>
                </a:extLst>
              </a:tr>
              <a:tr h="86158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06" marR="1606" marT="16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</a:t>
                      </a:r>
                      <a:r>
                        <a:rPr lang="es-MX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México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Presentó ampliación de denuncia ante la FEDE, en</a:t>
                      </a:r>
                      <a:r>
                        <a:rPr lang="es-MX" sz="9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contra del funcionario involucrado (en contra de las personas detectadas en los trámites con irregularidad la DJ ya había presentado denuncias con antelación)</a:t>
                      </a:r>
                      <a:r>
                        <a:rPr lang="es-MX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extLst>
                  <a:ext uri="{0D108BD9-81ED-4DB2-BD59-A6C34878D82A}">
                    <a16:rowId xmlns:a16="http://schemas.microsoft.com/office/drawing/2014/main" val="1528125605"/>
                  </a:ext>
                </a:extLst>
              </a:tr>
              <a:tr h="51486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06" marR="1606" marT="16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Quintana Roo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análisis de la ultima documentación remitida por la DERFE,</a:t>
                      </a:r>
                      <a:r>
                        <a:rPr lang="es-MX" sz="9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 alcance al oficio primigenio y en espera de documentación requerida.</a:t>
                      </a:r>
                      <a:r>
                        <a:rPr lang="es-MX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extLst>
                  <a:ext uri="{0D108BD9-81ED-4DB2-BD59-A6C34878D82A}">
                    <a16:rowId xmlns:a16="http://schemas.microsoft.com/office/drawing/2014/main" val="939151786"/>
                  </a:ext>
                </a:extLst>
              </a:tr>
              <a:tr h="45591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1606" marR="1606" marT="16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Veracruz</a:t>
                      </a:r>
                    </a:p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CDMX</a:t>
                      </a:r>
                    </a:p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 de México</a:t>
                      </a: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es-MX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enunció a la ciudadana que realizó los 6 trámites irregulares y presentó ampliación de denuncia en contra de los funcionarios involucrados.</a:t>
                      </a:r>
                      <a:endParaRPr lang="es-MX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extLst>
                  <a:ext uri="{0D108BD9-81ED-4DB2-BD59-A6C34878D82A}">
                    <a16:rowId xmlns:a16="http://schemas.microsoft.com/office/drawing/2014/main" val="1550660268"/>
                  </a:ext>
                </a:extLst>
              </a:tr>
              <a:tr h="4148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1606" marR="1606" marT="1606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Estado de México</a:t>
                      </a: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revisión, pendiente de observaciones.</a:t>
                      </a:r>
                    </a:p>
                  </a:txBody>
                  <a:tcPr marL="1203" marR="1203" marT="12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03" marR="1203" marT="1203" marB="0" anchor="ctr"/>
                </a:tc>
                <a:extLst>
                  <a:ext uri="{0D108BD9-81ED-4DB2-BD59-A6C34878D82A}">
                    <a16:rowId xmlns:a16="http://schemas.microsoft.com/office/drawing/2014/main" val="3981066249"/>
                  </a:ext>
                </a:extLst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066343"/>
              </p:ext>
            </p:extLst>
          </p:nvPr>
        </p:nvGraphicFramePr>
        <p:xfrm>
          <a:off x="1600200" y="5065807"/>
          <a:ext cx="3029724" cy="5581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29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u="none" strike="noStrike" dirty="0" smtClean="0">
                          <a:effectLst/>
                        </a:rPr>
                        <a:t>FEDE</a:t>
                      </a:r>
                      <a:r>
                        <a:rPr lang="es-MX" sz="800" u="none" strike="noStrike" dirty="0" smtClean="0">
                          <a:effectLst/>
                        </a:rPr>
                        <a:t>-</a:t>
                      </a:r>
                      <a:r>
                        <a:rPr lang="es-MX" sz="800" u="none" strike="noStrike" dirty="0">
                          <a:effectLst/>
                        </a:rPr>
                        <a:t>. Fiscalía Especializada </a:t>
                      </a:r>
                      <a:r>
                        <a:rPr lang="es-MX" sz="800" u="none" strike="noStrike" dirty="0" smtClean="0">
                          <a:effectLst/>
                        </a:rPr>
                        <a:t>en</a:t>
                      </a:r>
                      <a:r>
                        <a:rPr lang="es-MX" sz="800" u="none" strike="noStrike" baseline="0" dirty="0" smtClean="0">
                          <a:effectLst/>
                        </a:rPr>
                        <a:t> </a:t>
                      </a:r>
                      <a:r>
                        <a:rPr lang="es-MX" sz="800" u="none" strike="noStrike" dirty="0" smtClean="0">
                          <a:effectLst/>
                        </a:rPr>
                        <a:t>Delitos </a:t>
                      </a:r>
                      <a:r>
                        <a:rPr lang="es-MX" sz="800" u="none" strike="noStrike" dirty="0">
                          <a:effectLst/>
                        </a:rPr>
                        <a:t>Electorales.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DJ</a:t>
                      </a:r>
                      <a:r>
                        <a:rPr lang="es-MX" sz="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-.</a:t>
                      </a:r>
                      <a:r>
                        <a:rPr lang="es-MX" sz="8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Dirección Jurídica del Instituto Nacional Electoral.</a:t>
                      </a:r>
                      <a:endParaRPr lang="es-MX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967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u="none" strike="noStrike" dirty="0">
                          <a:effectLst/>
                        </a:rPr>
                        <a:t>DERFE</a:t>
                      </a:r>
                      <a:r>
                        <a:rPr lang="es-MX" sz="800" u="none" strike="noStrike" dirty="0">
                          <a:effectLst/>
                        </a:rPr>
                        <a:t>.- Dirección Ejecutiva del Registro Federal de Electores.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DESPEN</a:t>
                      </a:r>
                      <a:r>
                        <a:rPr lang="es-MX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.- Dirección Ejecutiva del Servicio Profesional Electoral Nacional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748566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51754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Violeta rojo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5549B3606CA7447BC0F4F73167548AC" ma:contentTypeVersion="8" ma:contentTypeDescription="Crear nuevo documento." ma:contentTypeScope="" ma:versionID="9977bec66cf253f876663882d7a24b09">
  <xsd:schema xmlns:xsd="http://www.w3.org/2001/XMLSchema" xmlns:xs="http://www.w3.org/2001/XMLSchema" xmlns:p="http://schemas.microsoft.com/office/2006/metadata/properties" xmlns:ns2="0f57e2c9-a8b3-44f9-84ef-53e50e1609f7" xmlns:ns3="7463e6f2-4cf7-4f37-8a7b-859c1e512b3c" targetNamespace="http://schemas.microsoft.com/office/2006/metadata/properties" ma:root="true" ma:fieldsID="a43655e73e9388e5842529207a573b8e" ns2:_="" ns3:_="">
    <xsd:import namespace="0f57e2c9-a8b3-44f9-84ef-53e50e1609f7"/>
    <xsd:import namespace="7463e6f2-4cf7-4f37-8a7b-859c1e512b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57e2c9-a8b3-44f9-84ef-53e50e1609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3e6f2-4cf7-4f37-8a7b-859c1e512b3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E18BBE9-732E-4A74-89C6-41E4B631A03D}"/>
</file>

<file path=customXml/itemProps2.xml><?xml version="1.0" encoding="utf-8"?>
<ds:datastoreItem xmlns:ds="http://schemas.openxmlformats.org/officeDocument/2006/customXml" ds:itemID="{476C778C-D1EA-4DD2-8925-6E47ADD700DB}"/>
</file>

<file path=customXml/itemProps3.xml><?xml version="1.0" encoding="utf-8"?>
<ds:datastoreItem xmlns:ds="http://schemas.openxmlformats.org/officeDocument/2006/customXml" ds:itemID="{D4BCA9C2-86B2-4BD7-9A06-6F7E41CCD098}"/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839</TotalTime>
  <Words>369</Words>
  <Application>Microsoft Office PowerPoint</Application>
  <PresentationFormat>Presentación en pantalla (4:3)</PresentationFormat>
  <Paragraphs>84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Corbel</vt:lpstr>
      <vt:lpstr>Parallax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MORALES ORTEGA TATIANA IVETTE</dc:creator>
  <cp:lastModifiedBy>CORONA COPADO ROBERTO</cp:lastModifiedBy>
  <cp:revision>61</cp:revision>
  <cp:lastPrinted>2019-08-15T23:34:04Z</cp:lastPrinted>
  <dcterms:created xsi:type="dcterms:W3CDTF">2018-12-04T21:58:45Z</dcterms:created>
  <dcterms:modified xsi:type="dcterms:W3CDTF">2019-08-20T19:31:32Z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0x01010025549B3606CA7447BC0F4F73167548AC</vt:lpwstr>
  </property>
</Properties>
</file>